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2" r:id="rId11"/>
    <p:sldId id="263" r:id="rId12"/>
    <p:sldId id="268" r:id="rId13"/>
    <p:sldId id="270" r:id="rId14"/>
    <p:sldId id="271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08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35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4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18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B67F116-D8B8-433B-B98B-C37A560CAE6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AAB1B32-B95F-4D82-BE50-324FE4DC8C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Ритуалы вооруженных сил Российской </a:t>
            </a:r>
            <a:r>
              <a:rPr lang="ru-RU" sz="4800" dirty="0" smtClean="0"/>
              <a:t>Федерации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Тема № </a:t>
            </a:r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111849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учебно-боевой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179" y="573514"/>
            <a:ext cx="8199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+mj-lt"/>
                <a:cs typeface="Arial" panose="020B0604020202020204" pitchFamily="34" charset="0"/>
              </a:rPr>
              <a:t>З</a:t>
            </a:r>
            <a:r>
              <a:rPr lang="ru-RU" sz="2800" i="0" dirty="0" err="1" smtClean="0">
                <a:effectLst/>
                <a:latin typeface="+mj-lt"/>
                <a:cs typeface="Arial" panose="020B0604020202020204" pitchFamily="34" charset="0"/>
              </a:rPr>
              <a:t>аступление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 на боевое дежурство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196" name="Picture 4" descr="http://img-fotki.yandex.ru/get/5008/45274921.17/0_79331_6a5bb32e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50" y="1096734"/>
            <a:ext cx="6069406" cy="396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2179" y="5066127"/>
            <a:ext cx="819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площадке выстраиваются смены. Раздается мелодия Государственного гимна. Звучат слова боевого приказа, доклады начальников расчетов о готовности личного состава и техники к боевому дежурству.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54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111849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учебно-боевой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59" y="573514"/>
            <a:ext cx="8236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Р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азвод и смена караулов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316" name="Picture 4" descr="https://im0-tub-ru.yandex.net/i?id=6454f94808c0b2961ba208828df45a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1558398"/>
            <a:ext cx="5599714" cy="397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00" y="1466260"/>
            <a:ext cx="2775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Место и время развода гарнизонных караулов устанавливает начальник гарнизона, а внутренних караулов — командир воинской части. 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211017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учебно-боевой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422" y="672682"/>
            <a:ext cx="8212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С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троевой смотр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290" name="Picture 2" descr="http://informpskov.ru/image/700/59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2" y="2027794"/>
            <a:ext cx="5291368" cy="396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9662" y="1195902"/>
            <a:ext cx="27820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в целях определения степени одиночной строевой выучки и строевого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слаживания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подразделений; также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проверяются внешний вид военнослужащих, наличие и состояние снаряжения, вооружения и военной техники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32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710" y="211017"/>
            <a:ext cx="6987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учебно-боевой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341" y="673152"/>
            <a:ext cx="8223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О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бщая вечерняя поверка в части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338" name="Picture 2" descr="http://s48.radikal.ru/i119/1109/0a/8b861d2d29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85" y="1196372"/>
            <a:ext cx="6073300" cy="405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8338" y="5217155"/>
            <a:ext cx="8223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В начале поверки </a:t>
            </a:r>
            <a:r>
              <a:rPr lang="ru-RU" sz="2400" dirty="0"/>
              <a:t>с</a:t>
            </a:r>
            <a:r>
              <a:rPr lang="ru-RU" sz="2400" dirty="0" smtClean="0"/>
              <a:t>таршина </a:t>
            </a:r>
            <a:r>
              <a:rPr lang="ru-RU" sz="2400" dirty="0"/>
              <a:t>роты или лицо, его </a:t>
            </a:r>
            <a:r>
              <a:rPr lang="ru-RU" sz="2400" dirty="0" smtClean="0"/>
              <a:t>замещающее,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 называет воинские звания, фамилии военнослужащих, зачисленных за совершенные ими подвиги в списки роты навечно или почетными солдатами.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96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211017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повседневной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7" y="672682"/>
            <a:ext cx="821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Р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итуал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подъема и спуска Государственного флага 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РФ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216" y="5442781"/>
            <a:ext cx="8210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effectLst/>
                <a:cs typeface="Arial" panose="020B0604020202020204" pitchFamily="34" charset="0"/>
              </a:rPr>
              <a:t>Государственный флаг РФ является официальным государственным символом РФ и ежедневно поднимается в местах постоянной дислокации воинских частей</a:t>
            </a:r>
            <a:endParaRPr lang="ru-RU" sz="2400" dirty="0">
              <a:cs typeface="Arial" panose="020B0604020202020204" pitchFamily="34" charset="0"/>
            </a:endParaRPr>
          </a:p>
        </p:txBody>
      </p:sp>
      <p:pic>
        <p:nvPicPr>
          <p:cNvPr id="10242" name="Picture 2" descr="http://cs407217.userapi.com/v407217553/8c8/LEQAroGSO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01" y="1319708"/>
            <a:ext cx="5964339" cy="399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118684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повседневной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854" y="611126"/>
            <a:ext cx="8171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арад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434" name="Picture 2" descr="https://im0-tub-ru.yandex.net/i?id=151029514ca580ae73f79d0ab3bdd66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6" y="1165124"/>
            <a:ext cx="6035570" cy="402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006" y="5188837"/>
            <a:ext cx="8171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делились на церковные и строевые. Строевые условно подразделялись на три части: построение войск; встреча лица, принимающего парад; объезд частей, прохождение церемониальным маршем.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0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118684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повседневной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096" y="580349"/>
            <a:ext cx="8197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оинское приветствие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362" name="Picture 2" descr="http://img.gagdaily.com/uploads/posts/fact/2013/0000d55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8" y="2139445"/>
            <a:ext cx="5354222" cy="356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9510" y="1103569"/>
            <a:ext cx="29814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могилу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неизвестного солдата;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братские могилы воинов, павших в боях за свободу и независимость Отечества;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Боевое знамя воинской части,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Военно-морской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флаг с прибытием на военный корабль и при убытии с него;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похоронные процессии, сопровождаемые воинскими подразделениями.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118684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повседневной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096" y="580349"/>
            <a:ext cx="8197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роизводство салютов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458" name="Picture 2" descr="http://xn--80ahclcogc6ci4h.xn--90anlfbebar6i.xn--p1ai/images/military/military/2015/IMG_5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1515600"/>
            <a:ext cx="5550377" cy="37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5798" y="1103569"/>
            <a:ext cx="2592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распространенной формой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салюта является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салют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выстрелами.</a:t>
            </a:r>
          </a:p>
          <a:p>
            <a:pPr algn="ctr"/>
            <a:r>
              <a:rPr lang="ru-RU" sz="2400" dirty="0"/>
              <a:t>Первый в истории салют был дан 21 декабря 1709 ᴦ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Первый салют </a:t>
            </a:r>
            <a:r>
              <a:rPr lang="ru-RU" sz="2400" dirty="0" smtClean="0"/>
              <a:t>в Москве </a:t>
            </a:r>
            <a:r>
              <a:rPr lang="ru-RU" sz="2400" dirty="0"/>
              <a:t>был произведен 5 августа 1943 ᴦ.</a:t>
            </a:r>
          </a:p>
        </p:txBody>
      </p:sp>
    </p:spTree>
    <p:extLst>
      <p:ext uri="{BB962C8B-B14F-4D97-AF65-F5344CB8AC3E}">
        <p14:creationId xmlns:p14="http://schemas.microsoft.com/office/powerpoint/2010/main" val="7351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00" y="176541"/>
            <a:ext cx="821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cs typeface="Arial" panose="020B0604020202020204" pitchFamily="34" charset="0"/>
              </a:rPr>
              <a:t>Воинские ритуалы сопровождают воина на протяжении всей военной службы, и каждый из них имеет глубокий смысл и воспитательное значение.</a:t>
            </a:r>
            <a:endParaRPr lang="ru-RU" sz="2400" dirty="0">
              <a:cs typeface="Arial" panose="020B0604020202020204" pitchFamily="34" charset="0"/>
            </a:endParaRPr>
          </a:p>
        </p:txBody>
      </p:sp>
      <p:pic>
        <p:nvPicPr>
          <p:cNvPr id="21506" name="Picture 2" descr="http://okp.mil.ru/images/military/military/photo/Copy%20of%200za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58" y="1499116"/>
            <a:ext cx="7181283" cy="509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975" y="148575"/>
            <a:ext cx="81652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effectLst/>
                <a:latin typeface="+mj-lt"/>
                <a:cs typeface="Arial" panose="020B0604020202020204" pitchFamily="34" charset="0"/>
              </a:rPr>
              <a:t>Воинские ритуалы </a:t>
            </a:r>
            <a:r>
              <a:rPr lang="ru-RU" sz="2800" dirty="0" smtClean="0">
                <a:effectLst/>
                <a:cs typeface="Arial" panose="020B0604020202020204" pitchFamily="34" charset="0"/>
              </a:rPr>
              <a:t>— это торжественные церемонии, совершаемые в повседневных условиях, во время праздничных торжеств и других случаях. </a:t>
            </a:r>
          </a:p>
          <a:p>
            <a:endParaRPr lang="ru-RU" sz="2800" dirty="0" smtClean="0">
              <a:effectLst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975" y="5821014"/>
            <a:ext cx="8165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cs typeface="Arial" panose="020B0604020202020204" pitchFamily="34" charset="0"/>
              </a:rPr>
              <a:t>Порядок их совершения закреплен </a:t>
            </a:r>
            <a:br>
              <a:rPr lang="ru-RU" sz="2400" dirty="0" smtClean="0">
                <a:effectLst/>
                <a:cs typeface="Arial" panose="020B0604020202020204" pitchFamily="34" charset="0"/>
              </a:rPr>
            </a:br>
            <a:r>
              <a:rPr lang="ru-RU" sz="2400" dirty="0" smtClean="0">
                <a:effectLst/>
                <a:cs typeface="Arial" panose="020B0604020202020204" pitchFamily="34" charset="0"/>
              </a:rPr>
              <a:t>в уставах, наставлениях и инструкциях.</a:t>
            </a:r>
            <a:endParaRPr lang="ru-RU" sz="2400" dirty="0">
              <a:cs typeface="Arial" panose="020B0604020202020204" pitchFamily="34" charset="0"/>
            </a:endParaRPr>
          </a:p>
        </p:txBody>
      </p:sp>
      <p:pic>
        <p:nvPicPr>
          <p:cNvPr id="1026" name="Picture 2" descr="https://im0-tub-ru.yandex.net/i?id=9c5f79e1d8e1a54cbbcc49ba0383ed1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8" y="1558441"/>
            <a:ext cx="5512158" cy="41341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304" y="273676"/>
            <a:ext cx="3580327" cy="1387699"/>
          </a:xfrm>
        </p:spPr>
        <p:txBody>
          <a:bodyPr/>
          <a:lstStyle/>
          <a:p>
            <a:pPr algn="ctr"/>
            <a:r>
              <a:rPr lang="ru-RU" sz="3200" dirty="0"/>
              <a:t>История развития воинских традиций и ритуалов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8" y="0"/>
            <a:ext cx="4802002" cy="325335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0304" y="1661375"/>
            <a:ext cx="3683357" cy="473942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000" dirty="0" smtClean="0"/>
              <a:t>Древняя Русь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ритуал </a:t>
            </a:r>
            <a:r>
              <a:rPr lang="ru-RU" sz="2000" dirty="0"/>
              <a:t>развода почетного </a:t>
            </a:r>
            <a:r>
              <a:rPr lang="ru-RU" sz="2000" dirty="0" smtClean="0"/>
              <a:t>караула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ru-RU" sz="2000" dirty="0" smtClean="0"/>
              <a:t>Петр </a:t>
            </a:r>
            <a:r>
              <a:rPr lang="ru-RU" sz="2000" dirty="0" smtClean="0">
                <a:sym typeface="Symbol" panose="05050102010706020507" pitchFamily="18" charset="2"/>
              </a:rPr>
              <a:t>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ритуал развода почетного </a:t>
            </a:r>
            <a:r>
              <a:rPr lang="ru-RU" sz="2000" dirty="0" smtClean="0"/>
              <a:t>караула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триумфальные шествия </a:t>
            </a:r>
            <a:r>
              <a:rPr lang="ru-RU" sz="2000" dirty="0" smtClean="0"/>
              <a:t>войск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традиция боевых </a:t>
            </a:r>
            <a:r>
              <a:rPr lang="ru-RU" sz="2000" dirty="0" smtClean="0"/>
              <a:t>награждений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традиция верности боевому знамени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55" y="3253355"/>
            <a:ext cx="4836347" cy="36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06" y="414884"/>
            <a:ext cx="1847858" cy="605031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Воинские ритуалы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19364" y="414884"/>
            <a:ext cx="6215542" cy="1790776"/>
            <a:chOff x="2253343" y="195943"/>
            <a:chExt cx="6640286" cy="1937656"/>
          </a:xfrm>
          <a:solidFill>
            <a:schemeClr val="accent6">
              <a:lumMod val="75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2710542" y="195943"/>
              <a:ext cx="6183087" cy="193765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Ритуалы 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боевой 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деятельности</a:t>
              </a:r>
              <a:endParaRPr lang="ru-RU" sz="2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8" name="Прямая со стрелкой 7"/>
            <p:cNvCxnSpPr>
              <a:endCxn id="4" idx="1"/>
            </p:cNvCxnSpPr>
            <p:nvPr/>
          </p:nvCxnSpPr>
          <p:spPr>
            <a:xfrm>
              <a:off x="2253343" y="1164771"/>
              <a:ext cx="4571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050" name="Picture 2" descr="https://im0-tub-ru.yandex.net/i?id=7248b67812bcab6dde4f096ff12a147f-l&amp;n=1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8"/>
            <a:stretch/>
          </p:blipFill>
          <p:spPr bwMode="auto">
            <a:xfrm>
              <a:off x="6335486" y="263826"/>
              <a:ext cx="2474232" cy="1801889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12" name="Группа 11"/>
          <p:cNvGrpSpPr/>
          <p:nvPr/>
        </p:nvGrpSpPr>
        <p:grpSpPr>
          <a:xfrm>
            <a:off x="2619365" y="2434107"/>
            <a:ext cx="6215542" cy="1832174"/>
            <a:chOff x="2253340" y="2394858"/>
            <a:chExt cx="6640289" cy="1937656"/>
          </a:xfrm>
          <a:solidFill>
            <a:schemeClr val="accent6">
              <a:lumMod val="75000"/>
            </a:scheme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2710542" y="2394858"/>
              <a:ext cx="6183087" cy="193765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Ритуалы 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учебно-боевой 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деятельности</a:t>
              </a:r>
              <a:endParaRPr lang="ru-RU" sz="2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253340" y="3363686"/>
              <a:ext cx="4571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052" name="Picture 4" descr="http://img-2008-04.photosight.ru/09/262777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"/>
            <a:stretch/>
          </p:blipFill>
          <p:spPr bwMode="auto">
            <a:xfrm>
              <a:off x="6291943" y="2468222"/>
              <a:ext cx="2539548" cy="1802790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13" name="Группа 12"/>
          <p:cNvGrpSpPr/>
          <p:nvPr/>
        </p:nvGrpSpPr>
        <p:grpSpPr>
          <a:xfrm>
            <a:off x="2619365" y="4494728"/>
            <a:ext cx="6215542" cy="1970468"/>
            <a:chOff x="2253348" y="4593772"/>
            <a:chExt cx="6640280" cy="1937656"/>
          </a:xfrm>
          <a:solidFill>
            <a:schemeClr val="accent6">
              <a:lumMod val="75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710541" y="4593772"/>
              <a:ext cx="6183087" cy="193765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Ритуалы 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повседневной 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деятельности</a:t>
              </a:r>
              <a:endParaRPr lang="ru-RU" sz="2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253348" y="5540825"/>
              <a:ext cx="4571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054" name="Picture 6" descr="http://ens.mil.ru/images/military/military/photo/Copy%20of%20MA_6699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28" y="4665815"/>
              <a:ext cx="2517775" cy="1785332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3469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3944" y="500709"/>
            <a:ext cx="8260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effectLst/>
                <a:cs typeface="Arial" panose="020B0604020202020204" pitchFamily="34" charset="0"/>
              </a:rPr>
              <a:t>Один из наиболее важных </a:t>
            </a:r>
            <a:r>
              <a:rPr lang="ru-RU" sz="2400" b="1" dirty="0" smtClean="0">
                <a:cs typeface="Arial" panose="020B0604020202020204" pitchFamily="34" charset="0"/>
              </a:rPr>
              <a:t>- </a:t>
            </a:r>
            <a:r>
              <a:rPr lang="ru-RU" sz="2800" i="0" dirty="0" smtClean="0">
                <a:effectLst/>
                <a:latin typeface="+mj-lt"/>
                <a:ea typeface="Adobe Ming Std L" panose="02020300000000000000" pitchFamily="18" charset="-128"/>
                <a:cs typeface="Arial" panose="020B0604020202020204" pitchFamily="34" charset="0"/>
              </a:rPr>
              <a:t>ритуал приведения к Военной присяге</a:t>
            </a:r>
            <a:r>
              <a:rPr lang="ru-RU" sz="2400" dirty="0">
                <a:cs typeface="Arial" panose="020B0604020202020204" pitchFamily="34" charset="0"/>
              </a:rPr>
              <a:t>.</a:t>
            </a:r>
            <a:endParaRPr lang="ru-RU" sz="2400" i="0" dirty="0" smtClean="0">
              <a:effectLst/>
              <a:cs typeface="Arial" panose="020B0604020202020204" pitchFamily="34" charset="0"/>
            </a:endParaRPr>
          </a:p>
        </p:txBody>
      </p:sp>
      <p:pic>
        <p:nvPicPr>
          <p:cNvPr id="3074" name="Picture 2" descr="http://www.soldati-russian.ru/220/110725p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527135"/>
            <a:ext cx="4881208" cy="34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1705" y="2103583"/>
            <a:ext cx="3353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smtClean="0">
                <a:effectLst/>
              </a:rPr>
              <a:t>при Боевом знамени;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smtClean="0">
                <a:effectLst/>
              </a:rPr>
              <a:t>при Государственном флаге РФ;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smtClean="0">
                <a:effectLst/>
              </a:rPr>
              <a:t>с оркестром.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187" y="5176586"/>
            <a:ext cx="8402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</a:rPr>
              <a:t>По окончании церемонии командир части поздравляет воинов с приведением к Военной присяге, оркестр исполняет государственный гимн. </a:t>
            </a:r>
          </a:p>
          <a:p>
            <a:pPr algn="just"/>
            <a:r>
              <a:rPr lang="ru-RU" sz="2400" b="0" i="0" dirty="0" smtClean="0">
                <a:effectLst/>
              </a:rPr>
              <a:t>После этого воинская часть проходит торжественным маршем.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2514" y="858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9728" y="1186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u="sng" dirty="0" smtClean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Ритуалы боевой деятельности</a:t>
            </a:r>
            <a:endParaRPr lang="ru-RU" sz="2400" u="sng" dirty="0">
              <a:latin typeface="+mj-lt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823" y="580349"/>
            <a:ext cx="8274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Arial" panose="020B0604020202020204" pitchFamily="34" charset="0"/>
              </a:rPr>
              <a:t>Р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итуал </a:t>
            </a:r>
            <a:r>
              <a:rPr lang="ru-RU" sz="2800" dirty="0" smtClean="0">
                <a:latin typeface="+mj-lt"/>
              </a:rPr>
              <a:t>вручения </a:t>
            </a:r>
            <a:r>
              <a:rPr lang="ru-RU" sz="2800" dirty="0">
                <a:latin typeface="+mj-lt"/>
              </a:rPr>
              <a:t>личному составу вооружения и военной техники</a:t>
            </a:r>
          </a:p>
          <a:p>
            <a:pPr algn="ctr"/>
            <a:endParaRPr lang="ru-RU" sz="28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 descr="http://www.21.by/pub/news/2013/07/137295000451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2" y="1518944"/>
            <a:ext cx="5085642" cy="37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6862" y="2412973"/>
            <a:ext cx="295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после приведения </a:t>
            </a:r>
            <a:r>
              <a:rPr lang="ru-RU" sz="2400" dirty="0" smtClean="0"/>
              <a:t>к </a:t>
            </a:r>
            <a:r>
              <a:rPr lang="ru-RU" sz="2400" dirty="0"/>
              <a:t>Военной </a:t>
            </a:r>
            <a:r>
              <a:rPr lang="ru-RU" sz="2400" dirty="0" smtClean="0"/>
              <a:t>присяге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 оружием при Боевом Знамени и с </a:t>
            </a:r>
            <a:r>
              <a:rPr lang="ru-RU" sz="2400" dirty="0" smtClean="0"/>
              <a:t>оркестром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823" y="5245994"/>
            <a:ext cx="8274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Стрелковое оружие, подлежащее вручению, выносится к месту построения и раскладывается на столах в 10 м от строя. Другое вооружение и военная техника вручаются на местах их хранения.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45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9728" y="89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162" y="551289"/>
            <a:ext cx="8239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Ритуал вручения боевого знамени воинской </a:t>
            </a:r>
            <a:r>
              <a:rPr lang="ru-RU" sz="2800" dirty="0" smtClean="0">
                <a:latin typeface="+mj-lt"/>
              </a:rPr>
              <a:t>части</a:t>
            </a:r>
            <a:endParaRPr lang="ru-RU" sz="2800" dirty="0">
              <a:latin typeface="+mj-lt"/>
            </a:endParaRPr>
          </a:p>
        </p:txBody>
      </p:sp>
      <p:pic>
        <p:nvPicPr>
          <p:cNvPr id="6146" name="Picture 2" descr="http://nevinka.net/sites/all/files/news/3000_znamy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2" y="1183156"/>
            <a:ext cx="5578568" cy="372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68602" y="1183156"/>
            <a:ext cx="2659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командир воинской части назначает знаменщика и двух ассистентов из сержантов, прапорщиков или офицеров и знаменный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взвод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162" y="5231343"/>
            <a:ext cx="8335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Оркестр исполняет «Встречный марш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».</a:t>
            </a:r>
            <a:r>
              <a:rPr lang="ru-RU" sz="2400" dirty="0" smtClean="0"/>
              <a:t> </a:t>
            </a:r>
            <a:r>
              <a:rPr lang="ru-RU" sz="2400" dirty="0"/>
              <a:t>После этого командир части выступает с ответным словом. В заключение ритуала воинская часть проходит торжественным маршем.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57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9728" y="1494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7" y="611126"/>
            <a:ext cx="821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Р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итуал вручения наград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100" name="Picture 4" descr="http://function.mil.ru/images/military/military/photo/SAVX2509-1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1134346"/>
            <a:ext cx="5615189" cy="398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0956" y="1245247"/>
            <a:ext cx="2533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награда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вручается Президентом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или иным должностным лицом по его поручению.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217" y="5393550"/>
            <a:ext cx="750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Государственном флаге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РФ и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Боевом знамени с оружием в порядке, установленном Строевым уставом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 РФ для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строевого смотра.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869" y="211017"/>
            <a:ext cx="499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+mj-lt"/>
                <a:cs typeface="Arial" panose="020B0604020202020204" pitchFamily="34" charset="0"/>
              </a:rPr>
              <a:t>Ритуалы учебно-боевой деятельности</a:t>
            </a:r>
            <a:endParaRPr lang="ru-RU" sz="24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854" y="672682"/>
            <a:ext cx="8171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cs typeface="Arial" panose="020B0604020202020204" pitchFamily="34" charset="0"/>
              </a:rPr>
              <a:t>Р</a:t>
            </a:r>
            <a:r>
              <a:rPr lang="ru-RU" sz="2800" i="0" dirty="0" smtClean="0">
                <a:effectLst/>
                <a:latin typeface="+mj-lt"/>
                <a:cs typeface="Arial" panose="020B0604020202020204" pitchFamily="34" charset="0"/>
              </a:rPr>
              <a:t>итуал посвящения в боевую специальность</a:t>
            </a:r>
            <a:endParaRPr lang="ru-RU" sz="2400" i="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218" name="Picture 2" descr="http://flot.com/education/310/chronicle/imag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1195903"/>
            <a:ext cx="5793405" cy="385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48530" y="1195902"/>
            <a:ext cx="2183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докладывает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своей готовности управлять (работать, эксплуатировать и т.п.), вверенной ему боевой техникой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854" y="5163079"/>
            <a:ext cx="8171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Командир вручает ему удостоверение на право самостоятельного несения боевого дежурства выполнения функциональных обязанностей, поздравляет со вступлением в ряды боевых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13620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7">
      <a:dk1>
        <a:sysClr val="windowText" lastClr="000000"/>
      </a:dk1>
      <a:lt1>
        <a:sysClr val="window" lastClr="FFFFFF"/>
      </a:lt1>
      <a:dk2>
        <a:srgbClr val="000000"/>
      </a:dk2>
      <a:lt2>
        <a:srgbClr val="C1D9AB"/>
      </a:lt2>
      <a:accent1>
        <a:srgbClr val="95BF6F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ругая 7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1813</TotalTime>
  <Words>592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Adobe Kaiti Std R</vt:lpstr>
      <vt:lpstr>Adobe Ming Std L</vt:lpstr>
      <vt:lpstr>Arial</vt:lpstr>
      <vt:lpstr>Calibri</vt:lpstr>
      <vt:lpstr>Franklin Gothic Book</vt:lpstr>
      <vt:lpstr>Franklin Gothic Medium Cond</vt:lpstr>
      <vt:lpstr>Symbol</vt:lpstr>
      <vt:lpstr>Times New Roman</vt:lpstr>
      <vt:lpstr>Crop</vt:lpstr>
      <vt:lpstr>Ритуалы вооруженных сил Российской Федерации</vt:lpstr>
      <vt:lpstr>Презентация PowerPoint</vt:lpstr>
      <vt:lpstr>История развития воинских традиций и ритуалов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Ритуалы вооруженных сил Российской Федерации</dc:title>
  <dc:creator>Home</dc:creator>
  <cp:lastModifiedBy>Home</cp:lastModifiedBy>
  <cp:revision>23</cp:revision>
  <dcterms:created xsi:type="dcterms:W3CDTF">2018-02-11T06:14:36Z</dcterms:created>
  <dcterms:modified xsi:type="dcterms:W3CDTF">2018-03-31T05:59:02Z</dcterms:modified>
</cp:coreProperties>
</file>