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4" r:id="rId29"/>
    <p:sldId id="283" r:id="rId30"/>
    <p:sldId id="285" r:id="rId31"/>
    <p:sldId id="289" r:id="rId32"/>
    <p:sldId id="286" r:id="rId33"/>
    <p:sldId id="287" r:id="rId34"/>
    <p:sldId id="288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11F"/>
    <a:srgbClr val="5D0345"/>
    <a:srgbClr val="41510F"/>
    <a:srgbClr val="584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16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referats.allbest.ru/" TargetMode="External"/><Relationship Id="rId3" Type="http://schemas.openxmlformats.org/officeDocument/2006/relationships/hyperlink" Target="http://school.xvatit.com/" TargetMode="External"/><Relationship Id="rId7" Type="http://schemas.openxmlformats.org/officeDocument/2006/relationships/hyperlink" Target="http://www.vredzdoroviu.ru/" TargetMode="External"/><Relationship Id="rId12" Type="http://schemas.openxmlformats.org/officeDocument/2006/relationships/hyperlink" Target="http://abund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7.unn.ru/" TargetMode="External"/><Relationship Id="rId11" Type="http://schemas.openxmlformats.org/officeDocument/2006/relationships/hyperlink" Target="http://zealot.h1.ru/" TargetMode="External"/><Relationship Id="rId5" Type="http://schemas.openxmlformats.org/officeDocument/2006/relationships/hyperlink" Target="http://nsportal.ru/" TargetMode="External"/><Relationship Id="rId10" Type="http://schemas.openxmlformats.org/officeDocument/2006/relationships/hyperlink" Target="https://www.google.ru/" TargetMode="External"/><Relationship Id="rId4" Type="http://schemas.openxmlformats.org/officeDocument/2006/relationships/hyperlink" Target="http://festival.1september.ru/" TargetMode="External"/><Relationship Id="rId9" Type="http://schemas.openxmlformats.org/officeDocument/2006/relationships/hyperlink" Target="http://goup32441.narod.ru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9144000" cy="69037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3108" y="642918"/>
            <a:ext cx="664373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Ритуалы Вооруженных сил Российской Федерации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86446" y="3714752"/>
            <a:ext cx="3357554" cy="18573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9"/>
            <a:ext cx="9144000" cy="686487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857364"/>
            <a:ext cx="8929718" cy="500063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rgbClr val="002060"/>
                </a:solidFill>
              </a:rPr>
              <a:t>Этот порядок существовал </a:t>
            </a:r>
            <a:r>
              <a:rPr lang="ru-RU" sz="3400" b="1" dirty="0" smtClean="0">
                <a:solidFill>
                  <a:srgbClr val="002060"/>
                </a:solidFill>
              </a:rPr>
              <a:t>до 1939</a:t>
            </a:r>
            <a:r>
              <a:rPr lang="ru-RU" sz="3400" dirty="0" smtClean="0">
                <a:solidFill>
                  <a:srgbClr val="002060"/>
                </a:solidFill>
              </a:rPr>
              <a:t> года, когда Президиум Верховного Совета СССР утвердил новый текст военной присяги в соответствии с принятой в 1936 году Конституцией СССР.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 Одновременно было утверждено и новое </a:t>
            </a:r>
            <a:r>
              <a:rPr lang="ru-RU" sz="3400" i="1" u="sng" dirty="0" smtClean="0">
                <a:solidFill>
                  <a:srgbClr val="002060"/>
                </a:solidFill>
              </a:rPr>
              <a:t>Положение о порядке принятия присяги.</a:t>
            </a:r>
            <a:r>
              <a:rPr lang="ru-RU" sz="3400" i="1" dirty="0" smtClean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С этого времени воины армии и флота принимают военную присягу индивидуально и скрепляют ее собственной подписью.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В последующее время в текст присяги вносились некоторые изменения, но смысл ее оставался прежним. </a:t>
            </a:r>
            <a:r>
              <a:rPr lang="ru-RU" sz="3400" i="1" u="sng" dirty="0" smtClean="0">
                <a:solidFill>
                  <a:srgbClr val="002060"/>
                </a:solidFill>
              </a:rPr>
              <a:t>Текст</a:t>
            </a:r>
            <a:r>
              <a:rPr lang="ru-RU" sz="3400" dirty="0" smtClean="0">
                <a:solidFill>
                  <a:srgbClr val="002060"/>
                </a:solidFill>
              </a:rPr>
              <a:t> ныне действующей </a:t>
            </a:r>
            <a:r>
              <a:rPr lang="ru-RU" sz="3400" i="1" u="sng" dirty="0" smtClean="0">
                <a:solidFill>
                  <a:srgbClr val="002060"/>
                </a:solidFill>
              </a:rPr>
              <a:t>военной присяги утвержден Федеральным законом «О воинской обязанности и военной службе».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Гражданин Российской Федерации, впервые поступивший на военную службу, приводится к Военной присяге перед Государственным флагом Российской Федерации и Боевым Знаменем воинской части.</a:t>
            </a:r>
          </a:p>
          <a:p>
            <a:endParaRPr lang="ru-RU" i="1" u="sng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3999" cy="691864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Текст Военной присяги: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i="1" dirty="0" smtClean="0"/>
              <a:t>   </a:t>
            </a:r>
            <a:r>
              <a:rPr lang="ru-RU" b="1" i="1" dirty="0" smtClean="0">
                <a:solidFill>
                  <a:srgbClr val="C00000"/>
                </a:solidFill>
              </a:rPr>
              <a:t>“Я, </a:t>
            </a:r>
            <a:r>
              <a:rPr lang="ru-RU" b="1" i="1" u="sng" dirty="0" smtClean="0">
                <a:solidFill>
                  <a:srgbClr val="C00000"/>
                </a:solidFill>
              </a:rPr>
              <a:t>(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фамилия, имя, отчество</a:t>
            </a:r>
            <a:r>
              <a:rPr lang="ru-RU" b="1" i="1" dirty="0" smtClean="0">
                <a:solidFill>
                  <a:srgbClr val="C00000"/>
                </a:solidFill>
              </a:rPr>
              <a:t>), торжественно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присягаю на верность своей Родине – 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Российской Федерации.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     Клянусь свято соблюдать ее Конституцию и законы, строго выполнять   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требования   воинских уставов, приказы командиров и начальников.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     Клянусь достойно выполнять воинский долг, мужественно защищать свободу,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независимость и конституционный строй России, народ и Отечество”.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7818" cy="3429000"/>
          </a:xfrm>
          <a:prstGeom prst="rect">
            <a:avLst/>
          </a:prstGeom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5715008" cy="3500438"/>
          </a:xfrm>
          <a:prstGeom prst="rect">
            <a:avLst/>
          </a:prstGeo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0"/>
            <a:ext cx="4429125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720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Приведения к Военной присяге объявляется в приказе командира воинской части.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Воинская часть при Боевом Знамени и Государственном флаге Российской Федерации строится в парадной, а в военное время в полевой форме одежды, с оружием.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Военнослужащие, принимающие Военную присягу, находятся в первых шеренгах.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Командир части в краткой речи напоминает воинам значение Военной присяги. После этого  командиры рот и других подразделений поочередно вызывают из строя военнослужащих, принимающих присягу. 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Каждый читает вслух перед строем подразделения текст присяги, собственноручно расписывается в специальном списке в графе напротив своей фамилии и становится на свое место в строю.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По окончании церемонии  командир части поздравляет военнослужащих с принятием присяги, а всю часть с новым пополнением.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После этого оркестр исполняет Государственный гимн, а затем воинская часть проходит торжественным маршем.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военном билете военнослужащего делается отметка: «К военной присяге приведен (число, месяц, год)». Приведение к военной присяге может приводиться в исторических местах, у братских могил героев, павших за свободу и независимость Родины.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День приведения к Военной присяге является нерабочим днем для воинской части и проводится как праздничный.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786346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</a:rPr>
              <a:t>Музыка и ритуалы Вооруженных сил.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День принятия присяги - это начало воинского пути, памятный день в жизни воина, который зачастую сопровождается музыкой военного оркестра.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Военная музыка, солдатская труба обладают каким-то магическим воздействием.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Хорошо понимал роль и значение музыки для воспитания высокого морального и боевого духа армии А.В. Суворов. Он проявлял постоянную заботу о повышении ее действенности, настойчиво добивался увеличения числа военных музыкантов даже за счет фронтовых солдат. Суворов говорил: </a:t>
            </a:r>
            <a:r>
              <a:rPr lang="ru-RU" sz="2400" i="1" u="sng" dirty="0" smtClean="0">
                <a:solidFill>
                  <a:srgbClr val="002060"/>
                </a:solidFill>
              </a:rPr>
              <a:t>«Музыка в бою </a:t>
            </a:r>
            <a:r>
              <a:rPr lang="ru-RU" sz="2400" u="sng" dirty="0" smtClean="0">
                <a:solidFill>
                  <a:srgbClr val="002060"/>
                </a:solidFill>
              </a:rPr>
              <a:t>нужна и полезна. Музыка удваивает армию. С распущенными знаменами и </a:t>
            </a:r>
            <a:r>
              <a:rPr lang="ru-RU" sz="2400" u="sng" dirty="0" err="1" smtClean="0">
                <a:solidFill>
                  <a:srgbClr val="002060"/>
                </a:solidFill>
              </a:rPr>
              <a:t>громкогласной</a:t>
            </a:r>
            <a:r>
              <a:rPr lang="ru-RU" sz="2400" u="sng" dirty="0" smtClean="0">
                <a:solidFill>
                  <a:srgbClr val="002060"/>
                </a:solidFill>
              </a:rPr>
              <a:t> музыкой я взял Измаил»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440"/>
            <a:ext cx="9144000" cy="686143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Музыка - один из самых действенных компонентов художественного оформления воинских ритуалов.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Музыка в исполнении военных духовных оркестров придает воинскому ритуалу именно ту форму, через которую ярче всего выражается его сущность. Она вносит в ритуалы особую торжественность, создает приподнятое, праздничное настроение, вдохновляет, воодушевляет, сплачивает военнослужащих.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Музыка способна выполнять организующую и дисциплинирующую роль, синхронизируя и ритмизируя движения воинов, помогая вырабатывать точные, четкие и согласованные действия.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u="sng" dirty="0" smtClean="0">
                <a:solidFill>
                  <a:srgbClr val="002060"/>
                </a:solidFill>
              </a:rPr>
              <a:t>«Солдат без песни, что без ружья»,</a:t>
            </a:r>
            <a:r>
              <a:rPr lang="ru-RU" dirty="0" smtClean="0">
                <a:solidFill>
                  <a:srgbClr val="002060"/>
                </a:solidFill>
              </a:rPr>
              <a:t> - говорил А.В. Суворов.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отста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0"/>
            <a:ext cx="4786314" cy="3643314"/>
          </a:xfrm>
          <a:prstGeom prst="rect">
            <a:avLst/>
          </a:prstGeom>
        </p:spPr>
      </p:pic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44" y="2857497"/>
            <a:ext cx="5407856" cy="4000504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643313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1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4000" cy="6918647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8358246" cy="66437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Тема программы: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Воинская обязанность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Тема урока: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Ритуалы Вооруженных сил РФ.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   </a:t>
            </a:r>
            <a:r>
              <a:rPr lang="ru-RU" sz="2400" b="1" dirty="0" smtClean="0">
                <a:solidFill>
                  <a:srgbClr val="002060"/>
                </a:solidFill>
              </a:rPr>
              <a:t>Тип урока:</a:t>
            </a: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Комбинированный урок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Цель урока: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1. </a:t>
            </a:r>
            <a:r>
              <a:rPr lang="ru-RU" sz="2400" i="1" u="sng" dirty="0" smtClean="0">
                <a:solidFill>
                  <a:srgbClr val="002060"/>
                </a:solidFill>
              </a:rPr>
              <a:t>К концу урока обучающиеся будут знать</a:t>
            </a:r>
            <a:r>
              <a:rPr lang="ru-RU" sz="2400" dirty="0" smtClean="0">
                <a:solidFill>
                  <a:srgbClr val="002060"/>
                </a:solidFill>
              </a:rPr>
              <a:t>: ритуалы вооруженных сил;    </a:t>
            </a:r>
          </a:p>
          <a:p>
            <a:r>
              <a:rPr lang="ru-RU" sz="2400" i="1" u="sng" dirty="0" smtClean="0">
                <a:solidFill>
                  <a:srgbClr val="002060"/>
                </a:solidFill>
              </a:rPr>
              <a:t> уметь:</a:t>
            </a:r>
            <a:r>
              <a:rPr lang="ru-RU" sz="2400" dirty="0" smtClean="0">
                <a:solidFill>
                  <a:srgbClr val="002060"/>
                </a:solidFill>
              </a:rPr>
              <a:t> распознавать отдельные элементы  ритуалов ВС;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i="1" u="sng" dirty="0" smtClean="0">
                <a:solidFill>
                  <a:srgbClr val="002060"/>
                </a:solidFill>
              </a:rPr>
              <a:t> Иметь представление</a:t>
            </a:r>
            <a:r>
              <a:rPr lang="ru-RU" sz="2400" dirty="0" smtClean="0">
                <a:solidFill>
                  <a:srgbClr val="002060"/>
                </a:solidFill>
              </a:rPr>
              <a:t>:  о ритуалах вооруженных сил и их   значении  для России.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2. </a:t>
            </a:r>
            <a:r>
              <a:rPr lang="ru-RU" sz="2400" i="1" u="sng" dirty="0" smtClean="0">
                <a:solidFill>
                  <a:srgbClr val="002060"/>
                </a:solidFill>
              </a:rPr>
              <a:t>В ходе урока способствовать</a:t>
            </a:r>
            <a:r>
              <a:rPr lang="ru-RU" sz="2400" u="sng" dirty="0" smtClean="0">
                <a:solidFill>
                  <a:srgbClr val="002060"/>
                </a:solidFill>
              </a:rPr>
              <a:t>: </a:t>
            </a:r>
            <a:r>
              <a:rPr lang="ru-RU" sz="2400" dirty="0" smtClean="0">
                <a:solidFill>
                  <a:srgbClr val="002060"/>
                </a:solidFill>
              </a:rPr>
              <a:t>восприятию и осмыслению материала; развитию умения выявлять  основные ритуалы вооруженных сил Р.Ф.; мотивации учащихся  на активную познавательную деятельность.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3. </a:t>
            </a:r>
            <a:r>
              <a:rPr lang="ru-RU" sz="2400" i="1" u="sng" dirty="0" smtClean="0">
                <a:solidFill>
                  <a:srgbClr val="002060"/>
                </a:solidFill>
              </a:rPr>
              <a:t>В ходе урока содействовать</a:t>
            </a:r>
            <a:r>
              <a:rPr lang="ru-RU" sz="2400" dirty="0" smtClean="0">
                <a:solidFill>
                  <a:srgbClr val="002060"/>
                </a:solidFill>
              </a:rPr>
              <a:t>: Воспитанию чувства патриотизма, гордости за свою страну. Уважительного отношения к вооруженным силам России.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575" cy="68580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Ритуал вручения Боевого знамени воинской части.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Впервые его ввел Петр 1 в Воинском уставе 1716 года. Каждой части и каждому кораблю полагалось иметь знамя и под ним принимать военную присягу. От воинов требовалось защищать знамя в бою, </a:t>
            </a:r>
            <a:r>
              <a:rPr lang="ru-RU" i="1" u="sng" dirty="0" smtClean="0">
                <a:solidFill>
                  <a:srgbClr val="002060"/>
                </a:solidFill>
              </a:rPr>
              <a:t>«не щадя живота»</a:t>
            </a:r>
            <a:r>
              <a:rPr lang="ru-RU" dirty="0" smtClean="0">
                <a:solidFill>
                  <a:srgbClr val="002060"/>
                </a:solidFill>
              </a:rPr>
              <a:t>. Утрата воинской святыни считалось величайшим преступлением и позором.</a:t>
            </a:r>
          </a:p>
          <a:p>
            <a:r>
              <a:rPr lang="ru-RU" i="1" u="sng" dirty="0" smtClean="0">
                <a:solidFill>
                  <a:srgbClr val="002060"/>
                </a:solidFill>
              </a:rPr>
              <a:t>Боевое знамя</a:t>
            </a:r>
            <a:r>
              <a:rPr lang="ru-RU" dirty="0" smtClean="0">
                <a:solidFill>
                  <a:srgbClr val="002060"/>
                </a:solidFill>
              </a:rPr>
              <a:t>  вручается каждой воинской части после ее формирования. Положение о Боевом знамени утверждается Указом Президента Р.Ф. В нем говорится, что Боевое знамя воинской части Вооруженных Сил Российской Федерации есть символ воинской части, доблести, славы, оно является напоминанием каждому военнослужащему о его священном долге , преданно служить Отечеству, защищать его мужественно, умело, стойко оборонять каждую пядь земли , не щадя своей крови и своей жизни.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43510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Боевое знамя сохраняется за воинской частью на все время ее существования. Оно всегда находится в части, а на поле боя – в боевых действиях. Весь личный состав части обязан мужественно защищать Боевое знамя в бою, не допустить захвата его противником.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При утрате Боевого знамени командир части и виновные подлежат военному суду, а часть расформировывается.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Для охраны Боевого знамени выставляется пост, который является одним из самых ответственных и доверяется лучшим солдатам. Под боевым знаменем воины принимают присягу, участвуют в учениях, походах и парадах.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К боевому знамени прикрепляются ордена, которыми удостаивается воинская часть за выдающиеся боевые заслуги.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53588"/>
          </a:xfrm>
          <a:prstGeom prst="rect">
            <a:avLst/>
          </a:prstGeom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24"/>
            <a:ext cx="4500594" cy="49292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3999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Для выноса Боевого Знамени к месту вручения в распоряжение прибывшего для этого начальника командир воинской части назначает знаменщика и двух ассистентов из сержантов, прапорщиков или офицеров и знаменный взвод.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установленное время знаменщик, выносит знамя в чехле к месту построения воинской части. При этом он держит знамя на левом плече, а справа и слева от него следуют ассистенты.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Когда начальник, прибывший для вручения знамени, приблизится на 40–50 шагов к строю, командир части подает команду: “Полк, под знамя, смирно, равнение – на–право!” Оркестр исполняет “Встречный марш”.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Командир части, подав команду, прикладывает руку к головному убору, подходит к лицу, прибывшему для вручения, и докладывает ему о том, что полк по случаю вручения Боевого Знамени построен.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Начальник, прибывший для вручения знамени, приняв доклад, становится перед серединой строя, здоровается с военнослужащими и подходит к знаменщику. Знаменщик наклоняет знамя и держит его горизонтально.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Вручающий снимает чехол и развертывает Боевое Знамя. После этого знаменщик, поставив знамя вертикально и придерживая его правой рукой, становится лицом к строю.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Вручающий знамя зачитывает Грамоту Президента Российской Федерации, после чего вручает Боевое Знамя и грамоту командиру воинской части. Оркестр в это время исполняет Государственный гимн Российской Федерации.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Командир, приняв Боевое Знамя и грамоту, по окончании исполнения оркестром Государственного гимна передает его знаменщику. 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Знаменщик берет знамя на левое плечо и следует за командиром. Командир воинской части, в трех шагах за ним знаменщик с Боевым Знаменем и ассистенты, проходят вдоль фронта строя воинской части.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Оркестр во время их движения исполняет “Встречный марш”, а воины части приветствуют Боевое Знамя протяжным “Ура!”.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Командир части, выйдя на правый фланг, приказывает знаменщику с ассистентами встать на свое место в строю.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Начальник, вручивший Боевое Знамя, поздравляет воинскую часть с его получением. Личный состав части на поздравление отвечает троекратным протяжным “Ура!”.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После этого командир части выступает с ответным словом.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заключение ритуала воинская часть проходит торжественным маршем.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Ритуал вручения личному составу вооружения и </a:t>
            </a:r>
          </a:p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военной техники.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Любовь к оружию, искусное применение его в бою - славная традиция российских воинов, уходящая корнями в глубокую старину. Выражением этой традиции стал торжественный ритуал вручения оружия молодым воинам. Он символизирует передачу дела защиты Родины одного поколения другому. Получая личное оружие, молодой воин, уже изучивший его и хорошо владеющий им, клянется быть в постоянной готовности с честью выполнить свой долг перед Родиной.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Закрепление за военнослужащими вооружения и военной техники производится после принятия ими Военной присяги. Время и порядок их вручения определяются приказом командира воинской части.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0"/>
            <a:ext cx="5689600" cy="4267200"/>
          </a:xfrm>
          <a:prstGeom prst="rect">
            <a:avLst/>
          </a:prstGeom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75421"/>
            <a:ext cx="4643439" cy="3482579"/>
          </a:xfrm>
          <a:prstGeom prst="rect">
            <a:avLst/>
          </a:prstGeom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3438" cy="3714752"/>
          </a:xfrm>
          <a:prstGeom prst="rect">
            <a:avLst/>
          </a:prstGeom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143380"/>
            <a:ext cx="4500562" cy="27146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4000" cy="691864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назначенное время часть выстраивается в пешем порядке с оружием при Боевом Знамени и с оркестром.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Стрелковое оружие, подлежащее вручению, выносится к месту построения и раскладывается на столах в 10 м от строя. Другое вооружение и военная техника вручаются на местах их хранения.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Перед вручением оружия и техники командир части в краткой речи напоминает военнослужащим требования воинских уставов о мастерском владении вверенным вооружением и военной техникой, постоянном поддержании их в готовности к применению для защиты Отечества.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Затем объявляют приказ о закреплении вооружения и военной техники за членами экипажей (расчетов), водителями и другими должностными лицами подразделений, и командир части приказывает командирам подразделений приступить к вручению стрелкового оружия.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4000" cy="692208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  Организационный момент                                                 2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2.   Повторение                                                                           10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А) дать определение боевых традиций ВС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Б) перечислить боевые традиции воинов России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В) дать определение воинской чести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3.   Изучение нового материала                                             25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А) ритуалы Вооруженных сил РФ;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Б) ритуал приведения к военной присяге;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В) музыка и ритуалы Вооруженных сил;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Г) ритуал вручения боевого знамени воинской части;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Д) ритуал вручения личному составу вооружения и военной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техники;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Е) ритуал проводов военнослужащих, уволенных в запас и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отставку.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4.   Закрепление изученного на уроке                                    3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5.   Итог урока.                                                               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3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6.   Домашнее задание.                           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2 мин </a:t>
            </a:r>
            <a:r>
              <a:rPr kumimoji="0" lang="ru-RU" sz="226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6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814490"/>
            <a:ext cx="8929718" cy="5043510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Командиры рот (батареи) и других подразделений поочередно вызывают из строя военнослужащих и вручают им оружие.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Завершив вручение стрелкового оружия, командиры подразделений отводят военнослужащих к местам хранения вооружения и военной техники.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Личный состав для приема вооружения и военной техники выстраивается </a:t>
            </a:r>
            <a:r>
              <a:rPr lang="ru-RU" sz="4400" dirty="0" err="1" smtClean="0">
                <a:solidFill>
                  <a:srgbClr val="002060"/>
                </a:solidFill>
              </a:rPr>
              <a:t>поэкипажно</a:t>
            </a:r>
            <a:r>
              <a:rPr lang="ru-RU" sz="4400" dirty="0" smtClean="0">
                <a:solidFill>
                  <a:srgbClr val="002060"/>
                </a:solidFill>
              </a:rPr>
              <a:t> (по расчетам) и по команде командира подразделения проверяет их состояние и комплектность. Командиры подразделений принимают доклады командиров экипажей (расчетов), водителей (механиков–водителей) или других лиц, за которыми закрепляется вооружение или военная техника, и вручают им формуляры (паспорта), в которых военнослужащие расписываются.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4000" cy="6918647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 этого момента воины отвечают за закрепленные вооружение и военную технику.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 вручения техники и вооружения командиры подразделений строят личный состав и докладывают о их вручении. Командир части поздравляет личный состав с этим событием.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Ритуал вручения вооружения и военной техники завершается прохождением воинской части торжественным маршем.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 Ритуал проводов военнослужащих, уволенных  в запас и в отставку.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Проводы военнослужащих, добросовестно отслуживших установленный срок, в запас или отставку проводятся в торжественной обстановке. На них могут приглашаться ветераны, военнослужащие других частей, представители общественности и члены семей военнослужащих. Для проводов уволенных военнослужащих воинская часть выстраивается в пешем порядке в повседневной форме одежды. По решению командира части может быть вынесено Боевое Знамя части. После построения, уволенные военнослужащие по команде выходят из строя и выстраиваются по подразделениям в 20–40 м перед строем части, а затем смыкаются к середине.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Начальник штаба части объявляет приказ об их увольнении и поощрении наиболее отличившихся. Награждение производится командиром воинской части. После этого предоставляют слово нескольким военнослужащим, а командир части благодарит воинов за службу. Затем оркестр исполняет Государственный гимн Российской Федерации. Проводы завершаются прохождением воинской части торжественным маршем перед строем уволенных военнослужащих.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отста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8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Многие из воинских ритуалов, традиций и русского военного этикета закреплены в уставах, приказах, наставлениях и инструкциях. Велика роль воинских ритуалов в формировании вкуса военнослужащего. Военная культура, культура быта, общения, поведения и этикета... Они не привносятся со стороны, а воспитываются день ото дня, вырабатываются повседневной жизнью армии.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Источники: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256467"/>
            <a:ext cx="85725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hlinkClick r:id="rId3"/>
              </a:rPr>
              <a:t>http://school.xvatit.com/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4"/>
              </a:rPr>
              <a:t>http://festival.1september.ru/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5"/>
              </a:rPr>
              <a:t>http://nsportal.ru/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6"/>
              </a:rPr>
              <a:t>http://school7.unn.ru/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7"/>
              </a:rPr>
              <a:t>http://www.vredzdoroviu.ru/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8"/>
              </a:rPr>
              <a:t>http://referats.allbest.ru/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9"/>
              </a:rPr>
              <a:t>http://goup32441.narod.ru/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10"/>
              </a:rPr>
              <a:t>https://www.google.ru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  <a:hlinkClick r:id="rId11"/>
              </a:rPr>
              <a:t>http://zealot.h1.ru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</a:rPr>
              <a:t>http://militera.lib.ru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</a:rPr>
              <a:t>http//tochka.gerodot.ru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  <a:hlinkClick r:id="rId12"/>
              </a:rPr>
              <a:t>http://abunda.ru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Журнал ОБЖ Основы безопасности жизнедеятельности № 1-6 2010 г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А.Т. Смирнов, Б.И. Мишина, В.А. Васнев, учебник Основы Безопасности Жизнедеятельности,  10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., Москва «Просвещение» 2003 г.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Н.В. Косолапова, Н.А. Прокопенко, учебник Основы безопасности жизнедеятельности,  для НПО и СПО, Москва  изд. Центр «Академия» 2012 г.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43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1785926"/>
            <a:ext cx="5280034" cy="185738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00562" y="3500438"/>
            <a:ext cx="3986186" cy="2786071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3999" cy="6861439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</a:t>
            </a:r>
            <a:r>
              <a:rPr lang="ru-RU" b="1" i="1" u="sng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это торжественный официальный акт, при проведении которого установлен определенный порядок (церемониал). Ритуалы, проводимые в воинских частях, выражают высокие, благородные идеалы защиты Отечества, верности воинскому долгу, Военной присяге, Боевому Знамени части.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Воинские ритуалы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это торжественные церемонии, эмоционально выражающие смысл и содержание традиций, связанных с важнейшими событиями в жизни общества; особая форма социального общения, в которой находят отражение мировоззрение определенных социальных групп или общества в целом, а также нравственные идеалы.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9"/>
            <a:ext cx="9144000" cy="6864878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Уставом внутренней службы Вооруженных Сил Российской Федерации конкретно четко определены порядок (церемониал) приведения к Военной присяге, вручения Боевого Знамени воинской части, вручения военнослужащим личного вооружения и военной техники, порядок проводов военнослужащих, уволенных в запас и в отставку.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3999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85778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i="1" u="sng" dirty="0" smtClean="0">
                <a:solidFill>
                  <a:srgbClr val="002060"/>
                </a:solidFill>
              </a:rPr>
              <a:t>Ритуал приведения к военной присяге.</a:t>
            </a:r>
            <a:endParaRPr lang="ru-RU" sz="3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Впервые ритуал принятия военной клятвы на верность царю и Отечеству был закреплен в русском воинском </a:t>
            </a:r>
            <a:r>
              <a:rPr lang="ru-RU" sz="3400" b="1" i="1" dirty="0" smtClean="0">
                <a:solidFill>
                  <a:srgbClr val="002060"/>
                </a:solidFill>
              </a:rPr>
              <a:t>«Уставе ратных, пушечных и других дел, касающихся до военной науки» (1607 год)</a:t>
            </a:r>
            <a:r>
              <a:rPr lang="ru-RU" sz="3400" dirty="0" smtClean="0">
                <a:solidFill>
                  <a:srgbClr val="002060"/>
                </a:solidFill>
              </a:rPr>
              <a:t>. «</a:t>
            </a:r>
            <a:r>
              <a:rPr lang="ru-RU" sz="3400" i="1" u="sng" dirty="0" smtClean="0">
                <a:solidFill>
                  <a:srgbClr val="002060"/>
                </a:solidFill>
              </a:rPr>
              <a:t>Каждый военный человек</a:t>
            </a:r>
            <a:r>
              <a:rPr lang="ru-RU" sz="3400" dirty="0" smtClean="0">
                <a:solidFill>
                  <a:srgbClr val="002060"/>
                </a:solidFill>
              </a:rPr>
              <a:t>, - говорилось в нем, - </a:t>
            </a:r>
            <a:r>
              <a:rPr lang="ru-RU" sz="3400" i="1" u="sng" dirty="0" smtClean="0">
                <a:solidFill>
                  <a:srgbClr val="002060"/>
                </a:solidFill>
              </a:rPr>
              <a:t>должен приводиться к крестному целованию – приносить присягу, верно служить и всем в послушании и покорении быть»</a:t>
            </a:r>
            <a:r>
              <a:rPr lang="ru-RU" sz="3400" u="sng" dirty="0" smtClean="0">
                <a:solidFill>
                  <a:srgbClr val="002060"/>
                </a:solidFill>
              </a:rPr>
              <a:t>. </a:t>
            </a:r>
            <a:endParaRPr lang="ru-RU" sz="3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Запись по которой служилый человек приносил клятву в присутствии священника, называлась </a:t>
            </a:r>
            <a:r>
              <a:rPr lang="ru-RU" sz="3400" i="1" u="sng" dirty="0" smtClean="0">
                <a:solidFill>
                  <a:srgbClr val="002060"/>
                </a:solidFill>
              </a:rPr>
              <a:t>крестоцеловальной</a:t>
            </a:r>
            <a:r>
              <a:rPr lang="ru-RU" sz="3400" dirty="0" smtClean="0">
                <a:solidFill>
                  <a:srgbClr val="002060"/>
                </a:solidFill>
              </a:rPr>
              <a:t> или </a:t>
            </a:r>
            <a:r>
              <a:rPr lang="ru-RU" sz="3400" i="1" u="sng" dirty="0" err="1" smtClean="0">
                <a:solidFill>
                  <a:srgbClr val="002060"/>
                </a:solidFill>
              </a:rPr>
              <a:t>подкрестной</a:t>
            </a:r>
            <a:r>
              <a:rPr lang="ru-RU" sz="3400" dirty="0" smtClean="0">
                <a:solidFill>
                  <a:srgbClr val="002060"/>
                </a:solidFill>
              </a:rPr>
              <a:t>. Религиозная вера служила гарантом исполнения данных обязательств. Разновидностью служебной присяги являлось </a:t>
            </a:r>
            <a:r>
              <a:rPr lang="ru-RU" sz="3400" i="1" u="sng" dirty="0" smtClean="0">
                <a:solidFill>
                  <a:srgbClr val="002060"/>
                </a:solidFill>
              </a:rPr>
              <a:t>поручная запись</a:t>
            </a:r>
            <a:r>
              <a:rPr lang="ru-RU" sz="3400" dirty="0" smtClean="0">
                <a:solidFill>
                  <a:srgbClr val="002060"/>
                </a:solidFill>
              </a:rPr>
              <a:t>. Она предусматривала письменные гарантии какого-либо лица, в том числе родственника, за рекрутируемого.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6143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Во времена </a:t>
            </a:r>
            <a:r>
              <a:rPr lang="ru-RU" b="1" dirty="0" smtClean="0">
                <a:solidFill>
                  <a:srgbClr val="002060"/>
                </a:solidFill>
              </a:rPr>
              <a:t>Петра 1</a:t>
            </a:r>
            <a:r>
              <a:rPr lang="ru-RU" dirty="0" smtClean="0">
                <a:solidFill>
                  <a:srgbClr val="002060"/>
                </a:solidFill>
              </a:rPr>
              <a:t> воины клялись «</a:t>
            </a:r>
            <a:r>
              <a:rPr lang="ru-RU" i="1" u="sng" dirty="0" smtClean="0">
                <a:solidFill>
                  <a:srgbClr val="002060"/>
                </a:solidFill>
              </a:rPr>
              <a:t>служить верно и послушно; во всем поступать так, как честному, верному, послушному, храброму и неторопливому солдату быть надлежит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По воинскому уставу присяга приносилась </a:t>
            </a:r>
            <a:r>
              <a:rPr lang="ru-RU" i="1" u="sng" dirty="0" smtClean="0">
                <a:solidFill>
                  <a:srgbClr val="002060"/>
                </a:solidFill>
              </a:rPr>
              <a:t>«при полку или роте, при распущенном знамени»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Присягающий обязан был, произнося текст присяги, </a:t>
            </a:r>
            <a:r>
              <a:rPr lang="ru-RU" i="1" u="sng" dirty="0" smtClean="0">
                <a:solidFill>
                  <a:srgbClr val="002060"/>
                </a:solidFill>
              </a:rPr>
              <a:t>«положить левую руку на Евангелие, а правую поднять вверх с простертыми двумя большими перстами»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Обязательным было целование Евангелия. Присягающие подписывали индивидуальные клятвенные обещания, или </a:t>
            </a:r>
            <a:r>
              <a:rPr lang="ru-RU" i="1" u="sng" dirty="0" smtClean="0">
                <a:solidFill>
                  <a:srgbClr val="002060"/>
                </a:solidFill>
              </a:rPr>
              <a:t>присяжные листы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9"/>
            <a:ext cx="9144000" cy="686487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857340"/>
            <a:ext cx="8786874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апреле 1918 года</a:t>
            </a:r>
            <a:r>
              <a:rPr lang="ru-RU" dirty="0" smtClean="0">
                <a:solidFill>
                  <a:srgbClr val="002060"/>
                </a:solidFill>
              </a:rPr>
              <a:t> ВЦИК принял постановление о приведении к присяге всего личного состава армии и флота.  Оно гласило, что «</a:t>
            </a:r>
            <a:r>
              <a:rPr lang="ru-RU" i="1" u="sng" dirty="0" smtClean="0">
                <a:solidFill>
                  <a:srgbClr val="002060"/>
                </a:solidFill>
              </a:rPr>
              <a:t>красная присяга</a:t>
            </a:r>
            <a:r>
              <a:rPr lang="ru-RU" dirty="0" smtClean="0">
                <a:solidFill>
                  <a:srgbClr val="002060"/>
                </a:solidFill>
              </a:rPr>
              <a:t>» должна стать для каждого гражданина, принимающего на себя звание воина Красной армии </a:t>
            </a:r>
            <a:r>
              <a:rPr lang="ru-RU" i="1" u="sng" dirty="0" smtClean="0">
                <a:solidFill>
                  <a:srgbClr val="002060"/>
                </a:solidFill>
              </a:rPr>
              <a:t>«торжественным выражением обязательств перед рабоче-крестьянской Республикой Советов и ее правительством</a:t>
            </a:r>
            <a:r>
              <a:rPr lang="ru-RU" dirty="0" smtClean="0">
                <a:solidFill>
                  <a:srgbClr val="002060"/>
                </a:solidFill>
              </a:rPr>
              <a:t>». Был установлен единый день приведения бойцов к присяге – </a:t>
            </a:r>
            <a:r>
              <a:rPr lang="ru-RU" i="1" u="sng" dirty="0" smtClean="0">
                <a:solidFill>
                  <a:srgbClr val="002060"/>
                </a:solidFill>
              </a:rPr>
              <a:t>1 мая</a:t>
            </a:r>
            <a:r>
              <a:rPr lang="ru-RU" dirty="0" smtClean="0">
                <a:solidFill>
                  <a:srgbClr val="002060"/>
                </a:solidFill>
              </a:rPr>
              <a:t>, а также одинаковый порядок ее принятия. Присяга принималась коллективно в строю. Представитель, уполномоченный для приведения к присяге, кратко  разъяснял ее сущность и  громко зачитывал текст. Военнослужащие повторяли вслух каждое слово.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2192</Words>
  <Application>Microsoft Office PowerPoint</Application>
  <PresentationFormat>Экран (4:3)</PresentationFormat>
  <Paragraphs>120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Ритуалы Вооруженных сил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Многие из воинских ритуалов, традиций и русского военного этикета закреплены в уставах, приказах, наставлениях и инструкциях. Велика роль воинских ритуалов в формировании вкуса военнослужащего. Военная культура, культура быта, общения, поведения и этикета... Они не привносятся со стороны, а воспитываются день ото дня, вырабатываются повседневной жизнью армии.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Олег</cp:lastModifiedBy>
  <cp:revision>195</cp:revision>
  <dcterms:modified xsi:type="dcterms:W3CDTF">2020-04-13T19:34:43Z</dcterms:modified>
</cp:coreProperties>
</file>