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7" d="100"/>
          <a:sy n="57" d="100"/>
        </p:scale>
        <p:origin x="-62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E1B9-0B6A-074E-92F1-DD5D8ED8BC2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1A93-D288-9743-9A44-5EE861ED4EF5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433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E1B9-0B6A-074E-92F1-DD5D8ED8BC2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1A93-D288-9743-9A44-5EE861ED4E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477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E1B9-0B6A-074E-92F1-DD5D8ED8BC2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1A93-D288-9743-9A44-5EE861ED4E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44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E1B9-0B6A-074E-92F1-DD5D8ED8BC2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1A93-D288-9743-9A44-5EE861ED4EF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7491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E1B9-0B6A-074E-92F1-DD5D8ED8BC2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1A93-D288-9743-9A44-5EE861ED4E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39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E1B9-0B6A-074E-92F1-DD5D8ED8BC2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1A93-D288-9743-9A44-5EE861ED4EF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1717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E1B9-0B6A-074E-92F1-DD5D8ED8BC2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1A93-D288-9743-9A44-5EE861ED4E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776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E1B9-0B6A-074E-92F1-DD5D8ED8BC2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1A93-D288-9743-9A44-5EE861ED4E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7554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E1B9-0B6A-074E-92F1-DD5D8ED8BC2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1A93-D288-9743-9A44-5EE861ED4E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379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E1B9-0B6A-074E-92F1-DD5D8ED8BC2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1A93-D288-9743-9A44-5EE861ED4E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236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E1B9-0B6A-074E-92F1-DD5D8ED8BC2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1A93-D288-9743-9A44-5EE861ED4E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619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E1B9-0B6A-074E-92F1-DD5D8ED8BC2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1A93-D288-9743-9A44-5EE861ED4E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063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E1B9-0B6A-074E-92F1-DD5D8ED8BC2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1A93-D288-9743-9A44-5EE861ED4E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903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E1B9-0B6A-074E-92F1-DD5D8ED8BC2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1A93-D288-9743-9A44-5EE861ED4E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27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E1B9-0B6A-074E-92F1-DD5D8ED8BC2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1A93-D288-9743-9A44-5EE861ED4E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906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E1B9-0B6A-074E-92F1-DD5D8ED8BC2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1A93-D288-9743-9A44-5EE861ED4E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59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E1B9-0B6A-074E-92F1-DD5D8ED8BC2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1A93-D288-9743-9A44-5EE861ED4E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00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70000">
              <a:schemeClr val="accent2">
                <a:lumMod val="1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87EE1B9-0B6A-074E-92F1-DD5D8ED8BC2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6131A93-D288-9743-9A44-5EE861ED4E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0846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C5F35B2-72FA-4948-A9C0-F25A116355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6404" y="0"/>
            <a:ext cx="12238404" cy="2401677"/>
          </a:xfrm>
        </p:spPr>
        <p:txBody>
          <a:bodyPr>
            <a:normAutofit/>
          </a:bodyPr>
          <a:lstStyle/>
          <a:p>
            <a:r>
              <a:rPr lang="ru-RU" dirty="0"/>
              <a:t>«Презентация по теме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>  Техника </a:t>
            </a:r>
            <a:r>
              <a:rPr lang="ru-RU" dirty="0"/>
              <a:t>челночного бега.»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A6EF7D0-8B30-144C-9ACA-ACCBA08D84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74781" y="5221518"/>
            <a:ext cx="4417219" cy="214868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4">
            <a:extLst>
              <a:ext uri="{FF2B5EF4-FFF2-40B4-BE49-F238E27FC236}">
                <a16:creationId xmlns="" xmlns:a16="http://schemas.microsoft.com/office/drawing/2014/main" id="{240ED39A-94DA-CC49-80D3-11B2ACCB15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24" y="2478795"/>
            <a:ext cx="5625156" cy="3966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34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EB586277-1231-3E4E-ADC5-3DC11243F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03" y="250030"/>
            <a:ext cx="10515600" cy="5016104"/>
          </a:xfrm>
        </p:spPr>
        <p:txBody>
          <a:bodyPr/>
          <a:lstStyle/>
          <a:p>
            <a:pPr fontAlgn="base"/>
            <a:r>
              <a:rPr lang="ru-RU" b="0" i="0" dirty="0">
                <a:solidFill>
                  <a:srgbClr val="2A2A2A"/>
                </a:solidFill>
                <a:effectLst/>
                <a:latin typeface="Helvetica"/>
              </a:rPr>
              <a:t>В чем суть челночного бега?</a:t>
            </a:r>
          </a:p>
          <a:p>
            <a:pPr fontAlgn="base"/>
            <a:r>
              <a:rPr lang="ru-RU" b="0" i="0" dirty="0">
                <a:solidFill>
                  <a:srgbClr val="2A2A2A"/>
                </a:solidFill>
                <a:effectLst/>
                <a:latin typeface="Helvetica"/>
              </a:rPr>
              <a:t>Челночный бег представляет собой прохождения дистанции в одном и обратном направлении на скорость некоторое количество раз. Как правило, длина такой дистанции не более 100 метров.</a:t>
            </a:r>
          </a:p>
          <a:p>
            <a:pPr fontAlgn="base"/>
            <a:r>
              <a:rPr lang="ru-RU" b="0" i="0" dirty="0">
                <a:solidFill>
                  <a:srgbClr val="2A2A2A"/>
                </a:solidFill>
                <a:effectLst/>
                <a:latin typeface="Helvetica"/>
              </a:rPr>
              <a:t>Челночный бег является важной частью тренировок баскетболистов, волейболистов, спринтеров, боксеров, футболистов и многих других. Таким образом, данный вид бега помогает развивать выносливость, ловкость и координацию, а так же увеличить стартовую скорость.</a:t>
            </a:r>
          </a:p>
          <a:p>
            <a:endParaRPr lang="ru-RU" dirty="0"/>
          </a:p>
        </p:txBody>
      </p:sp>
      <p:pic>
        <p:nvPicPr>
          <p:cNvPr id="12" name="Рисунок 12">
            <a:extLst>
              <a:ext uri="{FF2B5EF4-FFF2-40B4-BE49-F238E27FC236}">
                <a16:creationId xmlns="" xmlns:a16="http://schemas.microsoft.com/office/drawing/2014/main" id="{86739514-6F45-874A-B2A7-FBBC44BDBB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616" y="3739904"/>
            <a:ext cx="4560094" cy="3052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96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A3C55EC-4807-E445-8AC2-2A2E676A6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0" y="1446609"/>
            <a:ext cx="10626328" cy="553642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b="0" i="0">
                <a:solidFill>
                  <a:srgbClr val="2A2A2A"/>
                </a:solidFill>
                <a:effectLst/>
                <a:latin typeface="Helvetica"/>
              </a:rPr>
              <a:t>Техника челночного бега</a:t>
            </a:r>
            <a:br>
              <a:rPr lang="ru-RU" b="0" i="0">
                <a:solidFill>
                  <a:srgbClr val="2A2A2A"/>
                </a:solidFill>
                <a:effectLst/>
                <a:latin typeface="Helvetica"/>
              </a:rPr>
            </a:br>
            <a:r>
              <a:rPr lang="ru-RU" b="0" i="0">
                <a:solidFill>
                  <a:srgbClr val="2A2A2A"/>
                </a:solidFill>
                <a:effectLst/>
                <a:latin typeface="Helvetica"/>
              </a:rPr>
              <a:t>У челночного бега, как и любого другого есть своя техника, пренебрегать которыми не рекомендуется, так как это может отразиться на результатах.</a:t>
            </a:r>
            <a:br>
              <a:rPr lang="ru-RU" b="0" i="0">
                <a:solidFill>
                  <a:srgbClr val="2A2A2A"/>
                </a:solidFill>
                <a:effectLst/>
                <a:latin typeface="Helvetica"/>
              </a:rPr>
            </a:b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ED0759B-2FD2-1E44-A0A3-2084216A4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016" y="2307828"/>
            <a:ext cx="10626328" cy="2174875"/>
          </a:xfrm>
        </p:spPr>
        <p:txBody>
          <a:bodyPr/>
          <a:lstStyle/>
          <a:p>
            <a:pPr marL="0" indent="0" fontAlgn="base">
              <a:buNone/>
            </a:pPr>
            <a:endParaRPr lang="ru-RU" b="0" i="0">
              <a:solidFill>
                <a:srgbClr val="2A2A2A"/>
              </a:solidFill>
              <a:effectLst/>
              <a:latin typeface="Helvetica"/>
            </a:endParaRPr>
          </a:p>
          <a:p>
            <a:pPr fontAlgn="base"/>
            <a:r>
              <a:rPr lang="ru-RU" b="0" i="0">
                <a:solidFill>
                  <a:srgbClr val="2A2A2A"/>
                </a:solidFill>
                <a:effectLst/>
                <a:latin typeface="Helvetica"/>
              </a:rPr>
              <a:t>У челночного бега, как и любого другого есть своя техника, пренебрегать которыми не рекомендуется, так как это может отразиться на результатах.</a:t>
            </a:r>
          </a:p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="" xmlns:a16="http://schemas.microsoft.com/office/drawing/2014/main" id="{928840D6-AD85-C042-A45A-751C418E9F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483" y="3984372"/>
            <a:ext cx="8376047" cy="2873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20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4FA4BC9-F414-4243-B35C-484EA2E1B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776" y="0"/>
            <a:ext cx="10515600" cy="4351338"/>
          </a:xfrm>
        </p:spPr>
        <p:txBody>
          <a:bodyPr>
            <a:normAutofit fontScale="92500"/>
          </a:bodyPr>
          <a:lstStyle/>
          <a:p>
            <a:endParaRPr lang="ru-RU"/>
          </a:p>
          <a:p>
            <a:pPr fontAlgn="base"/>
            <a:r>
              <a:rPr lang="ru-RU" b="0" i="0">
                <a:solidFill>
                  <a:srgbClr val="2A2A2A"/>
                </a:solidFill>
                <a:effectLst/>
                <a:latin typeface="Helvetica"/>
              </a:rPr>
              <a:t>Правила тренировок</a:t>
            </a:r>
          </a:p>
          <a:p>
            <a:pPr fontAlgn="base"/>
            <a:r>
              <a:rPr lang="ru-RU" b="0" i="0">
                <a:solidFill>
                  <a:srgbClr val="2A2A2A"/>
                </a:solidFill>
                <a:effectLst/>
                <a:latin typeface="Helvetica"/>
              </a:rPr>
              <a:t>Тренировки по челночному бегу не требуют особых условий. Летом можно тренироваться на улице, зимой в спортивном зале.</a:t>
            </a:r>
          </a:p>
          <a:p>
            <a:pPr fontAlgn="base"/>
            <a:r>
              <a:rPr lang="ru-RU" b="0" i="0">
                <a:solidFill>
                  <a:srgbClr val="2A2A2A"/>
                </a:solidFill>
                <a:effectLst/>
                <a:latin typeface="Helvetica"/>
              </a:rPr>
              <a:t>Соблюдая некоторые правила, можно быстро увеличить свои нормативные показатели:</a:t>
            </a:r>
          </a:p>
          <a:p>
            <a:pPr fontAlgn="base"/>
            <a:r>
              <a:rPr lang="ru-RU" b="0" i="0">
                <a:solidFill>
                  <a:srgbClr val="734000"/>
                </a:solidFill>
                <a:effectLst/>
                <a:latin typeface="inherit"/>
              </a:rPr>
              <a:t>Регулярно делать разминку,</a:t>
            </a:r>
          </a:p>
          <a:p>
            <a:pPr fontAlgn="base"/>
            <a:r>
              <a:rPr lang="ru-RU" b="0" i="0">
                <a:solidFill>
                  <a:srgbClr val="734000"/>
                </a:solidFill>
                <a:effectLst/>
                <a:latin typeface="inherit"/>
              </a:rPr>
              <a:t>Нагрузка должна быть так же регулярной и зависеть от вашей физической формы,</a:t>
            </a:r>
          </a:p>
          <a:p>
            <a:pPr fontAlgn="base"/>
            <a:r>
              <a:rPr lang="ru-RU" b="0" i="0">
                <a:solidFill>
                  <a:srgbClr val="734000"/>
                </a:solidFill>
                <a:effectLst/>
                <a:latin typeface="inherit"/>
              </a:rPr>
              <a:t>Тренироваться надо через день.</a:t>
            </a:r>
          </a:p>
          <a:p>
            <a:pPr fontAlgn="base"/>
            <a:r>
              <a:rPr lang="ru-RU" b="0" i="0">
                <a:solidFill>
                  <a:srgbClr val="2A2A2A"/>
                </a:solidFill>
                <a:effectLst/>
                <a:latin typeface="Helvetica"/>
              </a:rPr>
              <a:t>Челночный бег не является самостоятельной дисциплиной, он является важной составляющей тренировок, и помогает улучшать показатели во многих видах спорта.</a:t>
            </a:r>
          </a:p>
          <a:p>
            <a:endParaRPr lang="ru-RU"/>
          </a:p>
        </p:txBody>
      </p:sp>
      <p:pic>
        <p:nvPicPr>
          <p:cNvPr id="6" name="Рисунок 6">
            <a:extLst>
              <a:ext uri="{FF2B5EF4-FFF2-40B4-BE49-F238E27FC236}">
                <a16:creationId xmlns="" xmlns:a16="http://schemas.microsoft.com/office/drawing/2014/main" id="{759D9592-6BBC-534E-84F8-977DEFBBA7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0460" y="4065902"/>
            <a:ext cx="5172136" cy="2527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80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9740E41-E720-9A43-92BE-E525EF094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122" y="128984"/>
            <a:ext cx="10515600" cy="6729016"/>
          </a:xfrm>
        </p:spPr>
        <p:txBody>
          <a:bodyPr>
            <a:normAutofit/>
          </a:bodyPr>
          <a:lstStyle/>
          <a:p>
            <a:pPr fontAlgn="base"/>
            <a:r>
              <a:rPr lang="ru-RU" b="1" i="0">
                <a:solidFill>
                  <a:srgbClr val="333333"/>
                </a:solidFill>
                <a:effectLst/>
                <a:latin typeface="RobotoCondensed-Bold"/>
              </a:rPr>
              <a:t>1. Стартуйте с высокой стойки.</a:t>
            </a:r>
          </a:p>
          <a:p>
            <a:pPr fontAlgn="base"/>
            <a:r>
              <a:rPr lang="ru-RU" b="0" i="0">
                <a:solidFill>
                  <a:srgbClr val="4D4D4D"/>
                </a:solidFill>
                <a:effectLst/>
                <a:latin typeface="Tahoma" panose="020B0604030504040204" pitchFamily="34" charset="0"/>
              </a:rPr>
              <a:t>Правильный расчет стартового положения отстраивается от </a:t>
            </a:r>
            <a:r>
              <a:rPr lang="ru-RU" b="1" i="0">
                <a:solidFill>
                  <a:srgbClr val="333333"/>
                </a:solidFill>
                <a:effectLst/>
                <a:latin typeface="inherit"/>
              </a:rPr>
              <a:t>толчковой ноги</a:t>
            </a:r>
            <a:r>
              <a:rPr lang="ru-RU" b="0" i="0">
                <a:solidFill>
                  <a:srgbClr val="4D4D4D"/>
                </a:solidFill>
                <a:effectLst/>
                <a:latin typeface="Tahoma" panose="020B0604030504040204" pitchFamily="34" charset="0"/>
              </a:rPr>
              <a:t>. Если вам удобней отталкиваться левой ногой, то именно она должна быть согнута в колене и слегка опущена к земле. Правая нога служит опорой для старта. Правая рука слегка касается земли. Спина должна быть ровной, особенно в поясничном отделе.</a:t>
            </a:r>
          </a:p>
          <a:p>
            <a:pPr fontAlgn="base"/>
            <a:r>
              <a:rPr lang="ru-RU" b="0" i="0">
                <a:solidFill>
                  <a:srgbClr val="4D4D4D"/>
                </a:solidFill>
                <a:effectLst/>
                <a:latin typeface="Tahoma" panose="020B0604030504040204" pitchFamily="34" charset="0"/>
              </a:rPr>
              <a:t>Когда производится сигнал о начале забега, резко оттолкнитесь от земли левой ногой, выбрасывая тело вперед. Толчковая нога должна создавать инерцию, правильный выброс. При этом важно одновременно осуществить подъем корпуса вверх, помочь телу вобрать толчок и воспользоваться им.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67BC1CA-37D8-8348-9C15-FFFB2312731F}"/>
              </a:ext>
            </a:extLst>
          </p:cNvPr>
          <p:cNvSpPr txBox="1"/>
          <p:nvPr/>
        </p:nvSpPr>
        <p:spPr>
          <a:xfrm>
            <a:off x="213122" y="5440679"/>
            <a:ext cx="994767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0" i="0">
                <a:solidFill>
                  <a:srgbClr val="4D4D4D"/>
                </a:solidFill>
                <a:effectLst/>
                <a:latin typeface="Tahoma" panose="020B0604030504040204" pitchFamily="34" charset="0"/>
              </a:rPr>
              <a:t>Если вам удобно осуществлять толчок правой ногой, выполните все перечисленные движения в зеркальном отражении. Допустимо использовать и другие стойки для старта, однако, стойка с опорой на одну руку является самой популярной.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04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6A344B3-D081-DC4F-86DE-D35B5AD16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7838"/>
            <a:ext cx="10447734" cy="4351338"/>
          </a:xfrm>
        </p:spPr>
        <p:txBody>
          <a:bodyPr>
            <a:normAutofit/>
          </a:bodyPr>
          <a:lstStyle/>
          <a:p>
            <a:pPr fontAlgn="base"/>
            <a:r>
              <a:rPr lang="ru-RU" b="1" i="0">
                <a:solidFill>
                  <a:srgbClr val="333333"/>
                </a:solidFill>
                <a:effectLst/>
                <a:latin typeface="inherit"/>
              </a:rPr>
              <a:t>Разминка</a:t>
            </a:r>
            <a:r>
              <a:rPr lang="ru-RU" b="0" i="0">
                <a:solidFill>
                  <a:srgbClr val="4D4D4D"/>
                </a:solidFill>
                <a:effectLst/>
                <a:latin typeface="inherit"/>
              </a:rPr>
              <a:t>. Челночный бег — один из самых травмоопасных способов бега на время. Перед преодолением дистанции сделайте </a:t>
            </a:r>
            <a:r>
              <a:rPr lang="ru-RU" u="sng">
                <a:solidFill>
                  <a:srgbClr val="045864"/>
                </a:solidFill>
                <a:latin typeface="inherit"/>
              </a:rPr>
              <a:t>качественную</a:t>
            </a:r>
            <a:r>
              <a:rPr lang="ru-RU" b="0" i="0">
                <a:solidFill>
                  <a:srgbClr val="4D4D4D"/>
                </a:solidFill>
                <a:effectLst/>
                <a:latin typeface="inherit"/>
              </a:rPr>
              <a:t>, которая разогреет все доступные мышцы, связки и сухожилия. Размятые мышцы легче и быстрее войдут в темп и лучше пройдут дистанцию. Исключая этот шаг, можно получить повреждения икроножных мышц.</a:t>
            </a:r>
          </a:p>
          <a:p>
            <a:pPr fontAlgn="base"/>
            <a:r>
              <a:rPr lang="ru-RU" b="1" i="0">
                <a:solidFill>
                  <a:srgbClr val="333333"/>
                </a:solidFill>
                <a:effectLst/>
                <a:latin typeface="inherit"/>
              </a:rPr>
              <a:t>Регулярность тренировок</a:t>
            </a:r>
            <a:r>
              <a:rPr lang="ru-RU" b="0" i="0">
                <a:solidFill>
                  <a:srgbClr val="4D4D4D"/>
                </a:solidFill>
                <a:effectLst/>
                <a:latin typeface="inherit"/>
              </a:rPr>
              <a:t>. Чтобы сдать школьные нормативы по челночному бегу, важно перед забегом </a:t>
            </a:r>
            <a:r>
              <a:rPr lang="ru-RU" b="0" i="0" u="sng">
                <a:solidFill>
                  <a:srgbClr val="045864"/>
                </a:solidFill>
                <a:effectLst/>
                <a:latin typeface="inherit"/>
              </a:rPr>
              <a:t>регулярно тренироваться</a:t>
            </a:r>
            <a:r>
              <a:rPr lang="ru-RU" b="0" i="0">
                <a:solidFill>
                  <a:srgbClr val="4D4D4D"/>
                </a:solidFill>
                <a:effectLst/>
                <a:latin typeface="inherit"/>
              </a:rPr>
              <a:t> хотя бы 1 месяц. Подобное время позволит мышцам войти в тонус и приспособиться к будущим нагрузкам.</a:t>
            </a:r>
          </a:p>
          <a:p>
            <a:pPr fontAlgn="base"/>
            <a:r>
              <a:rPr lang="ru-RU" b="1" i="0">
                <a:solidFill>
                  <a:srgbClr val="333333"/>
                </a:solidFill>
                <a:effectLst/>
                <a:latin typeface="inherit"/>
              </a:rPr>
              <a:t>Растяжка икроножных мышц</a:t>
            </a:r>
            <a:r>
              <a:rPr lang="ru-RU" b="0" i="0">
                <a:solidFill>
                  <a:srgbClr val="4D4D4D"/>
                </a:solidFill>
                <a:effectLst/>
                <a:latin typeface="inherit"/>
              </a:rPr>
              <a:t>. Восстановительная способность мышц, их сила и выносливость поддерживаются правильной растяжкой. Чтобы усилить ноги, проработайте их гибкость.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="" xmlns:a16="http://schemas.microsoft.com/office/drawing/2014/main" id="{68CB1F1E-F3CD-3D4F-B2FD-A76C229934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775" y="3877937"/>
            <a:ext cx="5616731" cy="28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68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устая тень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</TotalTime>
  <Words>237</Words>
  <Application>Microsoft Office PowerPoint</Application>
  <PresentationFormat>Произвольный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Сектор</vt:lpstr>
      <vt:lpstr>«Презентация по теме:   Техника челночного бега.»</vt:lpstr>
      <vt:lpstr>Презентация PowerPoint</vt:lpstr>
      <vt:lpstr>Техника челночного бега У челночного бега, как и любого другого есть своя техника, пренебрегать которыми не рекомендуется, так как это может отразиться на результатах.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«Презентация по теме:Челночный бег.Техника челночного бега.»</dc:title>
  <cp:lastModifiedBy>Олег</cp:lastModifiedBy>
  <cp:revision>8</cp:revision>
  <dcterms:modified xsi:type="dcterms:W3CDTF">2020-04-13T18:43:20Z</dcterms:modified>
</cp:coreProperties>
</file>