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02"/>
  </p:notesMasterIdLst>
  <p:sldIdLst>
    <p:sldId id="266" r:id="rId2"/>
    <p:sldId id="256" r:id="rId3"/>
    <p:sldId id="259" r:id="rId4"/>
    <p:sldId id="353" r:id="rId5"/>
    <p:sldId id="423" r:id="rId6"/>
    <p:sldId id="419" r:id="rId7"/>
    <p:sldId id="275" r:id="rId8"/>
    <p:sldId id="287" r:id="rId9"/>
    <p:sldId id="354" r:id="rId10"/>
    <p:sldId id="355" r:id="rId11"/>
    <p:sldId id="356" r:id="rId12"/>
    <p:sldId id="288" r:id="rId13"/>
    <p:sldId id="357" r:id="rId14"/>
    <p:sldId id="358" r:id="rId15"/>
    <p:sldId id="359" r:id="rId16"/>
    <p:sldId id="360" r:id="rId17"/>
    <p:sldId id="280" r:id="rId18"/>
    <p:sldId id="361" r:id="rId19"/>
    <p:sldId id="362" r:id="rId20"/>
    <p:sldId id="331" r:id="rId21"/>
    <p:sldId id="420" r:id="rId22"/>
    <p:sldId id="332" r:id="rId23"/>
    <p:sldId id="334" r:id="rId24"/>
    <p:sldId id="336" r:id="rId25"/>
    <p:sldId id="337" r:id="rId26"/>
    <p:sldId id="421" r:id="rId27"/>
    <p:sldId id="340" r:id="rId28"/>
    <p:sldId id="338" r:id="rId29"/>
    <p:sldId id="339" r:id="rId30"/>
    <p:sldId id="341" r:id="rId31"/>
    <p:sldId id="342" r:id="rId32"/>
    <p:sldId id="343" r:id="rId33"/>
    <p:sldId id="344" r:id="rId34"/>
    <p:sldId id="345" r:id="rId35"/>
    <p:sldId id="333" r:id="rId36"/>
    <p:sldId id="335" r:id="rId37"/>
    <p:sldId id="422" r:id="rId38"/>
    <p:sldId id="279" r:id="rId39"/>
    <p:sldId id="425" r:id="rId40"/>
    <p:sldId id="276" r:id="rId41"/>
    <p:sldId id="426" r:id="rId42"/>
    <p:sldId id="450" r:id="rId43"/>
    <p:sldId id="451" r:id="rId44"/>
    <p:sldId id="424"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363" r:id="rId69"/>
    <p:sldId id="389" r:id="rId70"/>
    <p:sldId id="390" r:id="rId71"/>
    <p:sldId id="391" r:id="rId72"/>
    <p:sldId id="392" r:id="rId73"/>
    <p:sldId id="393" r:id="rId74"/>
    <p:sldId id="394" r:id="rId75"/>
    <p:sldId id="395" r:id="rId76"/>
    <p:sldId id="396" r:id="rId77"/>
    <p:sldId id="397" r:id="rId78"/>
    <p:sldId id="398" r:id="rId79"/>
    <p:sldId id="399" r:id="rId80"/>
    <p:sldId id="400" r:id="rId81"/>
    <p:sldId id="401" r:id="rId82"/>
    <p:sldId id="402" r:id="rId83"/>
    <p:sldId id="403" r:id="rId84"/>
    <p:sldId id="404" r:id="rId85"/>
    <p:sldId id="405" r:id="rId86"/>
    <p:sldId id="406" r:id="rId87"/>
    <p:sldId id="407" r:id="rId88"/>
    <p:sldId id="408" r:id="rId89"/>
    <p:sldId id="409" r:id="rId90"/>
    <p:sldId id="410" r:id="rId91"/>
    <p:sldId id="411" r:id="rId92"/>
    <p:sldId id="412" r:id="rId93"/>
    <p:sldId id="413" r:id="rId94"/>
    <p:sldId id="414" r:id="rId95"/>
    <p:sldId id="415" r:id="rId96"/>
    <p:sldId id="416" r:id="rId97"/>
    <p:sldId id="417" r:id="rId98"/>
    <p:sldId id="418" r:id="rId99"/>
    <p:sldId id="348" r:id="rId100"/>
    <p:sldId id="349" r:id="rId10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80093" autoAdjust="0"/>
  </p:normalViewPr>
  <p:slideViewPr>
    <p:cSldViewPr>
      <p:cViewPr varScale="1">
        <p:scale>
          <a:sx n="70" d="100"/>
          <a:sy n="70" d="100"/>
        </p:scale>
        <p:origin x="1026" y="60"/>
      </p:cViewPr>
      <p:guideLst>
        <p:guide orient="horz" pos="2160"/>
        <p:guide pos="2880"/>
      </p:guideLst>
    </p:cSldViewPr>
  </p:slideViewPr>
  <p:outlineViewPr>
    <p:cViewPr>
      <p:scale>
        <a:sx n="33" d="100"/>
        <a:sy n="33" d="100"/>
      </p:scale>
      <p:origin x="0" y="39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137B2-60F8-4D7D-A5DF-79366239863C}" type="datetimeFigureOut">
              <a:rPr lang="ru-RU" smtClean="0"/>
              <a:pPr/>
              <a:t>14.09.2018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8E656-DEB7-475C-9B8B-8541DC45E3CD}" type="slidenum">
              <a:rPr lang="ru-RU" smtClean="0"/>
              <a:pPr/>
              <a:t>‹#›</a:t>
            </a:fld>
            <a:endParaRPr lang="ru-RU"/>
          </a:p>
        </p:txBody>
      </p:sp>
    </p:spTree>
    <p:extLst>
      <p:ext uri="{BB962C8B-B14F-4D97-AF65-F5344CB8AC3E}">
        <p14:creationId xmlns:p14="http://schemas.microsoft.com/office/powerpoint/2010/main" val="153778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488E656-DEB7-475C-9B8B-8541DC45E3CD}"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488E656-DEB7-475C-9B8B-8541DC45E3CD}" type="slidenum">
              <a:rPr lang="ru-RU" smtClean="0"/>
              <a:pPr/>
              <a:t>69</a:t>
            </a:fld>
            <a:endParaRPr lang="ru-RU"/>
          </a:p>
        </p:txBody>
      </p:sp>
    </p:spTree>
    <p:extLst>
      <p:ext uri="{BB962C8B-B14F-4D97-AF65-F5344CB8AC3E}">
        <p14:creationId xmlns:p14="http://schemas.microsoft.com/office/powerpoint/2010/main" val="944826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188454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127825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129346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23869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289274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828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163735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251753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231831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76925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EB77E8-B741-4CE1-B268-7E618BD925CE}" type="datetimeFigureOut">
              <a:rPr lang="ru-RU" smtClean="0"/>
              <a:pPr/>
              <a:t>14.09.2018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7A8645-AE97-440B-AD37-1647929B6CB2}" type="slidenum">
              <a:rPr lang="ru-RU" smtClean="0"/>
              <a:pPr/>
              <a:t>‹#›</a:t>
            </a:fld>
            <a:endParaRPr lang="ru-RU"/>
          </a:p>
        </p:txBody>
      </p:sp>
    </p:spTree>
    <p:extLst>
      <p:ext uri="{BB962C8B-B14F-4D97-AF65-F5344CB8AC3E}">
        <p14:creationId xmlns:p14="http://schemas.microsoft.com/office/powerpoint/2010/main" val="348001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B77E8-B741-4CE1-B268-7E618BD925CE}" type="datetimeFigureOut">
              <a:rPr lang="ru-RU" smtClean="0"/>
              <a:pPr/>
              <a:t>14.09.2018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A8645-AE97-440B-AD37-1647929B6CB2}" type="slidenum">
              <a:rPr lang="ru-RU" smtClean="0"/>
              <a:pPr/>
              <a:t>‹#›</a:t>
            </a:fld>
            <a:endParaRPr lang="ru-RU"/>
          </a:p>
        </p:txBody>
      </p:sp>
    </p:spTree>
    <p:extLst>
      <p:ext uri="{BB962C8B-B14F-4D97-AF65-F5344CB8AC3E}">
        <p14:creationId xmlns:p14="http://schemas.microsoft.com/office/powerpoint/2010/main" val="214156416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ru.wikipedia.org/wiki/Arsenal_Firearm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ru.wikipedia.org/wiki/%D0%90%D0%9A-105" TargetMode="External"/><Relationship Id="rId3" Type="http://schemas.openxmlformats.org/officeDocument/2006/relationships/hyperlink" Target="https://ru.wikipedia.org/wiki/%D0%A1%D0%A1%D0%A1%D0%A0" TargetMode="External"/><Relationship Id="rId7" Type="http://schemas.openxmlformats.org/officeDocument/2006/relationships/hyperlink" Target="https://ru.wikipedia.org/wiki/%D0%90%D0%9A%D0%A174%D0%A3" TargetMode="External"/><Relationship Id="rId2" Type="http://schemas.openxmlformats.org/officeDocument/2006/relationships/hyperlink" Target="https://ru.wikipedia.org/wiki/%D0%90%D0%9A74" TargetMode="External"/><Relationship Id="rId1" Type="http://schemas.openxmlformats.org/officeDocument/2006/relationships/slideLayout" Target="../slideLayouts/slideLayout2.xml"/><Relationship Id="rId6" Type="http://schemas.openxmlformats.org/officeDocument/2006/relationships/hyperlink" Target="https://ru.wikipedia.org/wiki/%D0%A0%D0%BE%D1%81%D1%81%D0%B8%D1%8F" TargetMode="External"/><Relationship Id="rId5" Type="http://schemas.openxmlformats.org/officeDocument/2006/relationships/hyperlink" Target="https://ru.wikipedia.org/wiki/%D0%90%D0%9A-74" TargetMode="External"/><Relationship Id="rId4" Type="http://schemas.openxmlformats.org/officeDocument/2006/relationships/hyperlink" Target="https://ru.wikipedia.org/wiki/5,45%C3%9739_%D0%BC%D0%BC" TargetMode="External"/><Relationship Id="rId9" Type="http://schemas.openxmlformats.org/officeDocument/2006/relationships/hyperlink" Target="https://ru.wikipedia.org/wiki/%D0%90%D0%9A-107"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b="1" dirty="0" smtClean="0">
                <a:solidFill>
                  <a:srgbClr val="FF0000"/>
                </a:solidFill>
              </a:rPr>
              <a:t>Огневая подготовка</a:t>
            </a:r>
            <a:endParaRPr lang="ru-RU" b="1" dirty="0">
              <a:solidFill>
                <a:srgbClr val="FF0000"/>
              </a:solidFill>
            </a:endParaRPr>
          </a:p>
        </p:txBody>
      </p:sp>
      <p:pic>
        <p:nvPicPr>
          <p:cNvPr id="4" name="Объект 3" descr="voennaya3.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42976" y="1357298"/>
            <a:ext cx="6786610" cy="4214842"/>
          </a:xfrm>
          <a:prstGeom prst="rect">
            <a:avLst/>
          </a:prstGeom>
          <a:noFill/>
          <a:ln>
            <a:noFill/>
          </a:ln>
        </p:spPr>
      </p:pic>
    </p:spTree>
    <p:extLst>
      <p:ext uri="{BB962C8B-B14F-4D97-AF65-F5344CB8AC3E}">
        <p14:creationId xmlns:p14="http://schemas.microsoft.com/office/powerpoint/2010/main" val="652756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636" y="620688"/>
            <a:ext cx="9114364" cy="6048672"/>
          </a:xfrm>
          <a:solidFill>
            <a:schemeClr val="tx2">
              <a:lumMod val="20000"/>
              <a:lumOff val="80000"/>
            </a:schemeClr>
          </a:solidFill>
        </p:spPr>
        <p:txBody>
          <a:bodyPr>
            <a:noAutofit/>
          </a:bodyPr>
          <a:lstStyle/>
          <a:p>
            <a:pPr marL="982663" indent="-982663">
              <a:spcAft>
                <a:spcPts val="600"/>
              </a:spcAft>
              <a:buNone/>
            </a:pPr>
            <a:r>
              <a:rPr lang="ru-RU" sz="1800" b="1" dirty="0" smtClean="0">
                <a:solidFill>
                  <a:srgbClr val="0000CC"/>
                </a:solidFill>
              </a:rPr>
              <a:t>АКС</a:t>
            </a:r>
            <a:r>
              <a:rPr lang="ru-RU" sz="1800" dirty="0" smtClean="0">
                <a:solidFill>
                  <a:srgbClr val="0000CC"/>
                </a:solidFill>
              </a:rPr>
              <a:t> </a:t>
            </a:r>
            <a:r>
              <a:rPr lang="ru-RU" sz="1800" dirty="0" smtClean="0"/>
              <a:t>- вариант 7,62 мм АК со складывающимся вниз под цевьё металлическим прикладом;</a:t>
            </a:r>
            <a:endParaRPr lang="ru-RU" sz="1800" b="1" dirty="0" smtClean="0">
              <a:solidFill>
                <a:srgbClr val="0000CC"/>
              </a:solidFill>
            </a:endParaRPr>
          </a:p>
          <a:p>
            <a:pPr marL="982663" indent="-982663">
              <a:spcAft>
                <a:spcPts val="600"/>
              </a:spcAft>
              <a:buNone/>
            </a:pPr>
            <a:r>
              <a:rPr lang="ru-RU" sz="1800" b="1" dirty="0" smtClean="0">
                <a:solidFill>
                  <a:srgbClr val="0000CC"/>
                </a:solidFill>
              </a:rPr>
              <a:t>АКМ</a:t>
            </a:r>
            <a:r>
              <a:rPr lang="ru-RU" sz="1800" dirty="0" smtClean="0"/>
              <a:t> - автомат 7,62 мм АК модернизированный;</a:t>
            </a:r>
          </a:p>
          <a:p>
            <a:pPr marL="982663" indent="-982663">
              <a:spcAft>
                <a:spcPts val="600"/>
              </a:spcAft>
              <a:buNone/>
            </a:pPr>
            <a:r>
              <a:rPr lang="ru-RU" sz="1800" b="1" dirty="0" smtClean="0">
                <a:solidFill>
                  <a:srgbClr val="0000CC"/>
                </a:solidFill>
              </a:rPr>
              <a:t>АКМС</a:t>
            </a:r>
            <a:r>
              <a:rPr lang="ru-RU" sz="1800" dirty="0" smtClean="0"/>
              <a:t> - вариант 7,62 мм АКМ со складным вниз металлическим прикладом. (ВДВ);</a:t>
            </a:r>
          </a:p>
          <a:p>
            <a:pPr marL="982663" indent="-982663">
              <a:spcAft>
                <a:spcPts val="600"/>
              </a:spcAft>
              <a:buNone/>
            </a:pPr>
            <a:r>
              <a:rPr lang="ru-RU" sz="1800" b="1" dirty="0" smtClean="0">
                <a:solidFill>
                  <a:srgbClr val="0000CC"/>
                </a:solidFill>
              </a:rPr>
              <a:t>АКМСУ</a:t>
            </a:r>
            <a:r>
              <a:rPr lang="ru-RU" sz="1800" dirty="0" smtClean="0"/>
              <a:t> - укороченный вариант АКМ со складным вниз прикладом (</a:t>
            </a:r>
            <a:r>
              <a:rPr lang="ru-RU" sz="1800" dirty="0" err="1" smtClean="0"/>
              <a:t>спецподр</a:t>
            </a:r>
            <a:r>
              <a:rPr lang="ru-RU" sz="1800" dirty="0" smtClean="0"/>
              <a:t>, ВДВ);</a:t>
            </a:r>
          </a:p>
          <a:p>
            <a:pPr marL="982663" indent="-982663">
              <a:spcAft>
                <a:spcPts val="600"/>
              </a:spcAft>
              <a:buNone/>
            </a:pPr>
            <a:r>
              <a:rPr lang="ru-RU" sz="1800" b="1" dirty="0" smtClean="0">
                <a:solidFill>
                  <a:srgbClr val="0000CC"/>
                </a:solidFill>
              </a:rPr>
              <a:t>АКМН</a:t>
            </a:r>
            <a:r>
              <a:rPr lang="ru-RU" sz="1800" dirty="0" smtClean="0"/>
              <a:t>  -  автомат 7,62 мм АК модернизированный с ночным прицелом;</a:t>
            </a:r>
          </a:p>
          <a:p>
            <a:pPr marL="982663" indent="-982663">
              <a:spcAft>
                <a:spcPts val="600"/>
              </a:spcAft>
              <a:buNone/>
            </a:pPr>
            <a:r>
              <a:rPr lang="ru-RU" sz="1800" b="1" dirty="0" smtClean="0">
                <a:solidFill>
                  <a:srgbClr val="0000CC"/>
                </a:solidFill>
              </a:rPr>
              <a:t>АКМСН</a:t>
            </a:r>
            <a:r>
              <a:rPr lang="ru-RU" sz="1800" dirty="0" smtClean="0"/>
              <a:t> - модификация АКМН со складным вниз металлическим прикладом;</a:t>
            </a:r>
          </a:p>
          <a:p>
            <a:pPr marL="982663" indent="-982663">
              <a:spcAft>
                <a:spcPts val="600"/>
              </a:spcAft>
              <a:buNone/>
            </a:pPr>
            <a:r>
              <a:rPr lang="ru-RU" sz="1800" b="1" dirty="0" smtClean="0">
                <a:solidFill>
                  <a:srgbClr val="0000CC"/>
                </a:solidFill>
              </a:rPr>
              <a:t>АК74</a:t>
            </a:r>
            <a:r>
              <a:rPr lang="ru-RU" sz="1800" dirty="0" smtClean="0"/>
              <a:t>  - дальнейшая модернизация автомата. Калибр - 5,45 мм;</a:t>
            </a:r>
          </a:p>
          <a:p>
            <a:pPr marL="982663" indent="-982663">
              <a:spcAft>
                <a:spcPts val="600"/>
              </a:spcAft>
              <a:buNone/>
            </a:pPr>
            <a:r>
              <a:rPr lang="ru-RU" sz="1800" b="1" dirty="0" smtClean="0">
                <a:solidFill>
                  <a:srgbClr val="0000CC"/>
                </a:solidFill>
              </a:rPr>
              <a:t>АКС74</a:t>
            </a:r>
            <a:r>
              <a:rPr lang="ru-RU" sz="1800" dirty="0" smtClean="0"/>
              <a:t> - 5,45 мм вариант АК для ВДВ и морской пехоты со складным влево рамочным металлическим прикладом;</a:t>
            </a:r>
          </a:p>
          <a:p>
            <a:pPr marL="982663" indent="-982663">
              <a:spcAft>
                <a:spcPts val="600"/>
              </a:spcAft>
              <a:buNone/>
            </a:pPr>
            <a:r>
              <a:rPr lang="ru-RU" sz="1800" b="1" dirty="0" smtClean="0">
                <a:solidFill>
                  <a:srgbClr val="0000CC"/>
                </a:solidFill>
              </a:rPr>
              <a:t>АК74Н и АКС74Н</a:t>
            </a:r>
            <a:r>
              <a:rPr lang="ru-RU" sz="1800" dirty="0" smtClean="0"/>
              <a:t> - 5,45 мм ночные варианты АК74 и АКС74;</a:t>
            </a:r>
          </a:p>
          <a:p>
            <a:pPr marL="982663" indent="-982663">
              <a:spcAft>
                <a:spcPts val="600"/>
              </a:spcAft>
              <a:buNone/>
            </a:pPr>
            <a:r>
              <a:rPr lang="ru-RU" sz="1800" b="1" dirty="0" smtClean="0">
                <a:solidFill>
                  <a:srgbClr val="0000CC"/>
                </a:solidFill>
              </a:rPr>
              <a:t>АК74М</a:t>
            </a:r>
            <a:r>
              <a:rPr lang="ru-RU" sz="1800" dirty="0" smtClean="0"/>
              <a:t> - модернизация 5,45 мм АК74, заменил собой АК74, АКС74 и ночные варианты, складывающийся влево полимерный приклад;</a:t>
            </a:r>
          </a:p>
          <a:p>
            <a:pPr marL="982663" indent="-982663">
              <a:spcAft>
                <a:spcPts val="600"/>
              </a:spcAft>
              <a:buNone/>
            </a:pPr>
            <a:r>
              <a:rPr lang="ru-RU" sz="1800" b="1" dirty="0" smtClean="0">
                <a:solidFill>
                  <a:srgbClr val="0000CC"/>
                </a:solidFill>
              </a:rPr>
              <a:t>АКС74У</a:t>
            </a:r>
            <a:r>
              <a:rPr lang="ru-RU" sz="1800" dirty="0" smtClean="0"/>
              <a:t> - укороченный вариант со складным влево рамочным прикладом;</a:t>
            </a:r>
          </a:p>
          <a:p>
            <a:pPr marL="982663" indent="-982663">
              <a:spcAft>
                <a:spcPts val="600"/>
              </a:spcAft>
              <a:buNone/>
            </a:pPr>
            <a:r>
              <a:rPr lang="ru-RU" sz="1800" b="1" dirty="0" smtClean="0">
                <a:solidFill>
                  <a:srgbClr val="0000CC"/>
                </a:solidFill>
              </a:rPr>
              <a:t>АК</a:t>
            </a:r>
            <a:r>
              <a:rPr lang="ru-RU" sz="1800" dirty="0" smtClean="0">
                <a:solidFill>
                  <a:srgbClr val="0000CC"/>
                </a:solidFill>
              </a:rPr>
              <a:t> </a:t>
            </a:r>
            <a:r>
              <a:rPr lang="ru-RU" sz="1800" b="1" dirty="0" smtClean="0">
                <a:solidFill>
                  <a:srgbClr val="0000CC"/>
                </a:solidFill>
              </a:rPr>
              <a:t>101-АК-109 -</a:t>
            </a:r>
            <a:r>
              <a:rPr lang="ru-RU" sz="1800" dirty="0" smtClean="0"/>
              <a:t> автоматы 100 серии;</a:t>
            </a:r>
          </a:p>
          <a:p>
            <a:pPr marL="982663" indent="-982663">
              <a:spcAft>
                <a:spcPts val="600"/>
              </a:spcAft>
              <a:buNone/>
            </a:pPr>
            <a:r>
              <a:rPr lang="ru-RU" sz="1800" b="1" dirty="0" smtClean="0">
                <a:solidFill>
                  <a:srgbClr val="0000CC"/>
                </a:solidFill>
              </a:rPr>
              <a:t>АК-9</a:t>
            </a:r>
            <a:r>
              <a:rPr lang="ru-RU" sz="1800" dirty="0" smtClean="0"/>
              <a:t> - бесшумный вариант, созданный на базе сотой серии;</a:t>
            </a:r>
          </a:p>
          <a:p>
            <a:pPr marL="982663" indent="-982663">
              <a:spcAft>
                <a:spcPts val="600"/>
              </a:spcAft>
              <a:buNone/>
            </a:pPr>
            <a:r>
              <a:rPr lang="ru-RU" sz="1800" b="1" dirty="0" smtClean="0">
                <a:solidFill>
                  <a:srgbClr val="0000CC"/>
                </a:solidFill>
              </a:rPr>
              <a:t>АК-12</a:t>
            </a:r>
            <a:r>
              <a:rPr lang="ru-RU" sz="1800" dirty="0" smtClean="0"/>
              <a:t> - автомат Калашникова обр. 2012 г. – перспективная разработка </a:t>
            </a:r>
            <a:r>
              <a:rPr lang="ru-RU" sz="1800" dirty="0" err="1" smtClean="0"/>
              <a:t>Ижмаш</a:t>
            </a:r>
            <a:r>
              <a:rPr lang="ru-RU" sz="1800" dirty="0" smtClean="0"/>
              <a:t>.</a:t>
            </a:r>
            <a:endParaRPr lang="ru-RU" sz="1800" dirty="0"/>
          </a:p>
        </p:txBody>
      </p:sp>
      <p:sp>
        <p:nvSpPr>
          <p:cNvPr id="2" name="Прямоугольник 1"/>
          <p:cNvSpPr/>
          <p:nvPr/>
        </p:nvSpPr>
        <p:spPr>
          <a:xfrm>
            <a:off x="251519" y="116632"/>
            <a:ext cx="8521949" cy="584775"/>
          </a:xfrm>
          <a:prstGeom prst="rect">
            <a:avLst/>
          </a:prstGeom>
        </p:spPr>
        <p:txBody>
          <a:bodyPr wrap="square">
            <a:spAutoFit/>
          </a:bodyPr>
          <a:lstStyle/>
          <a:p>
            <a:pPr algn="ctr"/>
            <a:r>
              <a:rPr lang="ru-RU" sz="2800" b="1" dirty="0"/>
              <a:t> </a:t>
            </a:r>
            <a:r>
              <a:rPr lang="ru-RU" sz="3200" b="1" dirty="0" smtClean="0">
                <a:solidFill>
                  <a:srgbClr val="FF0000"/>
                </a:solidFill>
              </a:rPr>
              <a:t>ВАРИАНТЫ </a:t>
            </a:r>
            <a:r>
              <a:rPr lang="ru-RU" sz="3200" b="1" dirty="0">
                <a:solidFill>
                  <a:srgbClr val="FF0000"/>
                </a:solidFill>
              </a:rPr>
              <a:t>АК</a:t>
            </a:r>
            <a:r>
              <a:rPr lang="ru-RU" sz="3200" dirty="0">
                <a:solidFill>
                  <a:srgbClr val="FF0000"/>
                </a:solidFill>
              </a:rPr>
              <a:t> </a:t>
            </a:r>
            <a:endParaRPr lang="ru-RU" sz="3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7"/>
            <a:ext cx="8229600" cy="5184576"/>
          </a:xfrm>
        </p:spPr>
        <p:txBody>
          <a:bodyPr>
            <a:normAutofit/>
          </a:bodyPr>
          <a:lstStyle/>
          <a:p>
            <a:pPr marL="0" indent="0">
              <a:buNone/>
            </a:pPr>
            <a:r>
              <a:rPr lang="ru-RU" altLang="ru-RU" sz="2000" b="1" dirty="0" smtClean="0">
                <a:solidFill>
                  <a:srgbClr val="FF0000"/>
                </a:solidFill>
              </a:rPr>
              <a:t>            </a:t>
            </a:r>
            <a:r>
              <a:rPr lang="ru-RU" altLang="ru-RU" sz="2400" b="1" dirty="0" smtClean="0">
                <a:solidFill>
                  <a:srgbClr val="FF0000"/>
                </a:solidFill>
              </a:rPr>
              <a:t>Тема </a:t>
            </a:r>
            <a:r>
              <a:rPr lang="ru-RU" altLang="ru-RU" sz="2400" b="1" dirty="0">
                <a:solidFill>
                  <a:srgbClr val="FF0000"/>
                </a:solidFill>
              </a:rPr>
              <a:t>следующего занятия</a:t>
            </a:r>
            <a:r>
              <a:rPr lang="ru-RU" altLang="ru-RU" sz="2400" b="1" dirty="0" smtClean="0">
                <a:solidFill>
                  <a:srgbClr val="FF0000"/>
                </a:solidFill>
              </a:rPr>
              <a:t>:</a:t>
            </a:r>
            <a:r>
              <a:rPr lang="ru-RU" sz="2400" dirty="0"/>
              <a:t/>
            </a:r>
            <a:br>
              <a:rPr lang="ru-RU" sz="2400" dirty="0"/>
            </a:br>
            <a:r>
              <a:rPr lang="ru-RU" sz="2000" dirty="0"/>
              <a:t> </a:t>
            </a:r>
            <a:r>
              <a:rPr lang="ru-RU" sz="2000" b="1" dirty="0"/>
              <a:t>Тема 2.  </a:t>
            </a:r>
            <a:r>
              <a:rPr lang="ru-RU" sz="2000" dirty="0"/>
              <a:t>Автоматы и ручные гранаты.</a:t>
            </a:r>
            <a:br>
              <a:rPr lang="ru-RU" sz="2000" dirty="0"/>
            </a:br>
            <a:r>
              <a:rPr lang="ru-RU" sz="2000" dirty="0"/>
              <a:t> </a:t>
            </a:r>
            <a:r>
              <a:rPr lang="ru-RU" sz="2000" b="1" dirty="0"/>
              <a:t>Занятие </a:t>
            </a:r>
            <a:r>
              <a:rPr lang="ru-RU" sz="2000" b="1" dirty="0" smtClean="0"/>
              <a:t>2.  </a:t>
            </a:r>
            <a:r>
              <a:rPr lang="ru-RU" sz="2000" dirty="0" smtClean="0"/>
              <a:t>Уход, осмотр, и подготовка автомата к стрельбе.</a:t>
            </a:r>
            <a:br>
              <a:rPr lang="ru-RU" sz="2000" dirty="0" smtClean="0"/>
            </a:br>
            <a:r>
              <a:rPr lang="ru-RU" sz="2000" dirty="0" smtClean="0"/>
              <a:t> </a:t>
            </a:r>
            <a:r>
              <a:rPr lang="ru-RU" sz="2000" dirty="0"/>
              <a:t/>
            </a:r>
            <a:br>
              <a:rPr lang="ru-RU" sz="2000" dirty="0"/>
            </a:br>
            <a:r>
              <a:rPr lang="ru-RU" sz="2000" dirty="0" smtClean="0"/>
              <a:t>            </a:t>
            </a:r>
            <a:r>
              <a:rPr lang="ru-RU" sz="2400" b="1" dirty="0" smtClean="0">
                <a:solidFill>
                  <a:srgbClr val="FF0000"/>
                </a:solidFill>
              </a:rPr>
              <a:t>Задание </a:t>
            </a:r>
            <a:r>
              <a:rPr lang="ru-RU" sz="2400" b="1" dirty="0">
                <a:solidFill>
                  <a:srgbClr val="FF0000"/>
                </a:solidFill>
              </a:rPr>
              <a:t>на самостоятельную работу</a:t>
            </a:r>
            <a:r>
              <a:rPr lang="ru-RU" sz="2400" dirty="0">
                <a:solidFill>
                  <a:srgbClr val="FF0000"/>
                </a:solidFill>
              </a:rPr>
              <a:t>:  </a:t>
            </a:r>
            <a:r>
              <a:rPr lang="ru-RU" sz="2400" dirty="0"/>
              <a:t/>
            </a:r>
            <a:br>
              <a:rPr lang="ru-RU" sz="2400" dirty="0"/>
            </a:br>
            <a:r>
              <a:rPr lang="ru-RU" sz="2000" dirty="0"/>
              <a:t>1. </a:t>
            </a:r>
            <a:r>
              <a:rPr lang="ru-RU" sz="2000" dirty="0" smtClean="0"/>
              <a:t> Изучить </a:t>
            </a:r>
            <a:r>
              <a:rPr lang="ru-RU" sz="2000" dirty="0"/>
              <a:t>материал рекомендованной основной и дополнительной литературы.</a:t>
            </a:r>
            <a:r>
              <a:rPr lang="ru-RU" altLang="ru-RU" sz="2000" dirty="0"/>
              <a:t> Доработать конспект с использованием рекомендованной </a:t>
            </a:r>
            <a:r>
              <a:rPr lang="ru-RU" altLang="ru-RU" sz="2000" dirty="0" smtClean="0"/>
              <a:t>литературы.</a:t>
            </a:r>
            <a:r>
              <a:rPr lang="ru-RU" sz="2000" dirty="0"/>
              <a:t/>
            </a:r>
            <a:br>
              <a:rPr lang="ru-RU" sz="2000" dirty="0"/>
            </a:br>
            <a:r>
              <a:rPr lang="ru-RU" sz="2000" dirty="0"/>
              <a:t>2. </a:t>
            </a:r>
            <a:r>
              <a:rPr lang="ru-RU" sz="2000" dirty="0" smtClean="0"/>
              <a:t> Подготовиться </a:t>
            </a:r>
            <a:r>
              <a:rPr lang="ru-RU" sz="2000" dirty="0"/>
              <a:t>к проверке знаний (устно или письменно) учебного материала по пройденным занятиям темы </a:t>
            </a:r>
            <a:r>
              <a:rPr lang="ru-RU" sz="2000" dirty="0" smtClean="0"/>
              <a:t>№ 2. </a:t>
            </a:r>
            <a:r>
              <a:rPr lang="ru-RU" altLang="ru-RU" sz="2000" dirty="0"/>
              <a:t>Быть готовым доложить вопросы, связанные с пройденной </a:t>
            </a:r>
            <a:r>
              <a:rPr lang="ru-RU" altLang="ru-RU" sz="2000" dirty="0" smtClean="0"/>
              <a:t>темой.</a:t>
            </a:r>
            <a:r>
              <a:rPr lang="ru-RU" sz="2000" dirty="0"/>
              <a:t/>
            </a:r>
            <a:br>
              <a:rPr lang="ru-RU" sz="2000" dirty="0"/>
            </a:br>
            <a:r>
              <a:rPr lang="ru-RU" sz="2000" dirty="0"/>
              <a:t>3. </a:t>
            </a:r>
            <a:r>
              <a:rPr lang="ru-RU" sz="2000" dirty="0" smtClean="0"/>
              <a:t> Иметь </a:t>
            </a:r>
            <a:r>
              <a:rPr lang="ru-RU" sz="2000" dirty="0"/>
              <a:t>рабочие тетради, канцелярские принадлежности</a:t>
            </a:r>
            <a:r>
              <a:rPr lang="ru-RU" sz="2000" dirty="0" smtClean="0"/>
              <a:t>. </a:t>
            </a:r>
          </a:p>
          <a:p>
            <a:pPr marL="0" indent="0">
              <a:buNone/>
            </a:pPr>
            <a:r>
              <a:rPr lang="ru-RU" sz="2000" dirty="0" smtClean="0"/>
              <a:t>4.  На самоподготовке получить практические навыки в вопросах неполной разборки и сборки автомата Калашникова. </a:t>
            </a:r>
            <a:r>
              <a:rPr lang="ru-RU" sz="2000" dirty="0"/>
              <a:t/>
            </a:r>
            <a:br>
              <a:rPr lang="ru-RU" sz="2000" dirty="0"/>
            </a:br>
            <a:r>
              <a:rPr lang="ru-RU" altLang="ru-RU" sz="2000" dirty="0"/>
              <a:t/>
            </a:r>
            <a:br>
              <a:rPr lang="ru-RU" altLang="ru-RU" sz="2000" dirty="0"/>
            </a:br>
            <a:endParaRPr lang="ru-RU" sz="2000" dirty="0"/>
          </a:p>
        </p:txBody>
      </p:sp>
    </p:spTree>
    <p:extLst>
      <p:ext uri="{BB962C8B-B14F-4D97-AF65-F5344CB8AC3E}">
        <p14:creationId xmlns:p14="http://schemas.microsoft.com/office/powerpoint/2010/main" val="363184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572560" cy="5840435"/>
          </a:xfrm>
          <a:noFill/>
        </p:spPr>
        <p:txBody>
          <a:bodyPr>
            <a:noAutofit/>
          </a:bodyPr>
          <a:lstStyle/>
          <a:p>
            <a:pPr algn="just">
              <a:lnSpc>
                <a:spcPct val="80000"/>
              </a:lnSpc>
              <a:buNone/>
            </a:pPr>
            <a:endParaRPr lang="ru-RU" sz="1600" dirty="0" smtClean="0"/>
          </a:p>
          <a:p>
            <a:pPr algn="just">
              <a:lnSpc>
                <a:spcPct val="80000"/>
              </a:lnSpc>
              <a:buNone/>
            </a:pPr>
            <a:r>
              <a:rPr lang="ru-RU" sz="2000" b="1" dirty="0" smtClean="0"/>
              <a:t>         </a:t>
            </a:r>
            <a:r>
              <a:rPr lang="ru-RU" sz="2000" b="1" dirty="0" smtClean="0">
                <a:solidFill>
                  <a:srgbClr val="FF0000"/>
                </a:solidFill>
              </a:rPr>
              <a:t>Назначение автомата Калашникова</a:t>
            </a:r>
          </a:p>
          <a:p>
            <a:pPr algn="just">
              <a:lnSpc>
                <a:spcPct val="80000"/>
              </a:lnSpc>
              <a:buNone/>
            </a:pPr>
            <a:r>
              <a:rPr lang="ru-RU" sz="1800" dirty="0" smtClean="0"/>
              <a:t>          </a:t>
            </a:r>
            <a:r>
              <a:rPr lang="ru-RU" sz="1800" dirty="0" smtClean="0">
                <a:solidFill>
                  <a:srgbClr val="0000CC"/>
                </a:solidFill>
              </a:rPr>
              <a:t>Автомат Калашникова  является индивидуальным  оружием и </a:t>
            </a:r>
          </a:p>
          <a:p>
            <a:pPr algn="just">
              <a:lnSpc>
                <a:spcPct val="80000"/>
              </a:lnSpc>
              <a:buNone/>
            </a:pPr>
            <a:r>
              <a:rPr lang="ru-RU" sz="1800" dirty="0" smtClean="0">
                <a:solidFill>
                  <a:srgbClr val="0000CC"/>
                </a:solidFill>
              </a:rPr>
              <a:t>предназначен </a:t>
            </a:r>
            <a:r>
              <a:rPr lang="ru-RU" sz="1800" b="1" dirty="0" smtClean="0">
                <a:solidFill>
                  <a:srgbClr val="0000CC"/>
                </a:solidFill>
              </a:rPr>
              <a:t>для уничтожения живой силы противника</a:t>
            </a:r>
            <a:r>
              <a:rPr lang="ru-RU" sz="1800" dirty="0" smtClean="0">
                <a:solidFill>
                  <a:srgbClr val="0000CC"/>
                </a:solidFill>
              </a:rPr>
              <a:t>.   </a:t>
            </a:r>
          </a:p>
          <a:p>
            <a:pPr algn="just">
              <a:lnSpc>
                <a:spcPct val="80000"/>
              </a:lnSpc>
              <a:buNone/>
            </a:pPr>
            <a:endParaRPr lang="ru-RU" sz="1800" dirty="0" smtClean="0"/>
          </a:p>
          <a:p>
            <a:pPr algn="just">
              <a:lnSpc>
                <a:spcPct val="80000"/>
              </a:lnSpc>
              <a:buNone/>
            </a:pPr>
            <a:r>
              <a:rPr lang="ru-RU" sz="1800" b="1" dirty="0" smtClean="0">
                <a:solidFill>
                  <a:srgbClr val="FF0000"/>
                </a:solidFill>
              </a:rPr>
              <a:t>Совместимое  с АК вооружение, приспособления и приборы:</a:t>
            </a:r>
          </a:p>
          <a:p>
            <a:pPr algn="just">
              <a:lnSpc>
                <a:spcPct val="80000"/>
              </a:lnSpc>
              <a:buNone/>
            </a:pPr>
            <a:r>
              <a:rPr lang="ru-RU" sz="1800" b="1" dirty="0" smtClean="0">
                <a:solidFill>
                  <a:srgbClr val="0000CC"/>
                </a:solidFill>
              </a:rPr>
              <a:t>Штык-нож</a:t>
            </a:r>
            <a:r>
              <a:rPr lang="ru-RU" sz="1800" b="1" dirty="0" smtClean="0"/>
              <a:t> - </a:t>
            </a:r>
            <a:r>
              <a:rPr lang="ru-RU" sz="1800" dirty="0" smtClean="0"/>
              <a:t>предназначен</a:t>
            </a:r>
            <a:r>
              <a:rPr lang="ru-RU" sz="1800" b="1" dirty="0" smtClean="0"/>
              <a:t> </a:t>
            </a:r>
            <a:r>
              <a:rPr lang="ru-RU" sz="1800" dirty="0" smtClean="0"/>
              <a:t>для поражения противника в ближнем бою; </a:t>
            </a:r>
          </a:p>
          <a:p>
            <a:pPr algn="just">
              <a:lnSpc>
                <a:spcPct val="80000"/>
              </a:lnSpc>
              <a:buNone/>
            </a:pPr>
            <a:r>
              <a:rPr lang="ru-RU" sz="1800" b="1" dirty="0" smtClean="0">
                <a:solidFill>
                  <a:srgbClr val="0000CC"/>
                </a:solidFill>
              </a:rPr>
              <a:t>Оптические или ночной прицелы</a:t>
            </a:r>
            <a:r>
              <a:rPr lang="ru-RU" sz="1800" dirty="0" smtClean="0">
                <a:solidFill>
                  <a:srgbClr val="0000CC"/>
                </a:solidFill>
              </a:rPr>
              <a:t> </a:t>
            </a:r>
            <a:r>
              <a:rPr lang="ru-RU" sz="1800" dirty="0" smtClean="0"/>
              <a:t>(типа НСПУ</a:t>
            </a:r>
            <a:r>
              <a:rPr lang="ru-RU" sz="1800" b="1" dirty="0" smtClean="0"/>
              <a:t> </a:t>
            </a:r>
            <a:r>
              <a:rPr lang="ru-RU" sz="1800" dirty="0" smtClean="0"/>
              <a:t>)</a:t>
            </a:r>
            <a:r>
              <a:rPr lang="ru-RU" sz="1800" b="1" dirty="0" smtClean="0"/>
              <a:t> - </a:t>
            </a:r>
            <a:r>
              <a:rPr lang="ru-RU" sz="1800" dirty="0" smtClean="0"/>
              <a:t> для наблюдения, стрельбы днем и </a:t>
            </a:r>
          </a:p>
          <a:p>
            <a:pPr algn="just">
              <a:lnSpc>
                <a:spcPct val="80000"/>
              </a:lnSpc>
              <a:buNone/>
            </a:pPr>
            <a:r>
              <a:rPr lang="ru-RU" sz="1800" dirty="0" smtClean="0"/>
              <a:t>ночью; </a:t>
            </a:r>
          </a:p>
          <a:p>
            <a:pPr algn="just">
              <a:lnSpc>
                <a:spcPct val="80000"/>
              </a:lnSpc>
              <a:buNone/>
            </a:pPr>
            <a:r>
              <a:rPr lang="ru-RU" sz="1800" b="1" dirty="0" smtClean="0">
                <a:solidFill>
                  <a:srgbClr val="0000CC"/>
                </a:solidFill>
              </a:rPr>
              <a:t>Подствольные гранатометы</a:t>
            </a:r>
            <a:r>
              <a:rPr lang="ru-RU" sz="1800" dirty="0" smtClean="0">
                <a:solidFill>
                  <a:srgbClr val="0000CC"/>
                </a:solidFill>
              </a:rPr>
              <a:t> </a:t>
            </a:r>
            <a:r>
              <a:rPr lang="ru-RU" sz="1800" b="1" dirty="0" smtClean="0">
                <a:solidFill>
                  <a:srgbClr val="0000CC"/>
                </a:solidFill>
              </a:rPr>
              <a:t>ГП-25 и ГП-30</a:t>
            </a:r>
            <a:r>
              <a:rPr lang="ru-RU" sz="1800" b="1" dirty="0" smtClean="0"/>
              <a:t> - </a:t>
            </a:r>
            <a:r>
              <a:rPr lang="ru-RU" sz="1800" dirty="0" smtClean="0"/>
              <a:t>для поражения живой силы </a:t>
            </a:r>
          </a:p>
          <a:p>
            <a:pPr algn="just">
              <a:lnSpc>
                <a:spcPct val="80000"/>
              </a:lnSpc>
              <a:buNone/>
            </a:pPr>
            <a:r>
              <a:rPr lang="ru-RU" sz="1800" dirty="0" smtClean="0"/>
              <a:t>противника,  расположенной открыто, в окопах и траншеях и на обратных скатах </a:t>
            </a:r>
          </a:p>
          <a:p>
            <a:pPr algn="just">
              <a:lnSpc>
                <a:spcPct val="80000"/>
              </a:lnSpc>
              <a:buNone/>
            </a:pPr>
            <a:r>
              <a:rPr lang="ru-RU" sz="1800" dirty="0" smtClean="0"/>
              <a:t>высот.  </a:t>
            </a:r>
          </a:p>
          <a:p>
            <a:pPr algn="just">
              <a:lnSpc>
                <a:spcPct val="80000"/>
              </a:lnSpc>
              <a:buNone/>
            </a:pPr>
            <a:r>
              <a:rPr lang="ru-RU" sz="1800" b="1" dirty="0" smtClean="0">
                <a:solidFill>
                  <a:srgbClr val="FF0000"/>
                </a:solidFill>
              </a:rPr>
              <a:t>Основные применяемые боеприпасы: </a:t>
            </a:r>
          </a:p>
          <a:p>
            <a:pPr algn="just">
              <a:lnSpc>
                <a:spcPct val="80000"/>
              </a:lnSpc>
              <a:buNone/>
            </a:pPr>
            <a:r>
              <a:rPr lang="ru-RU" sz="1800" dirty="0" smtClean="0"/>
              <a:t>патроны калибра </a:t>
            </a:r>
            <a:r>
              <a:rPr lang="ru-RU" sz="1800" b="1" dirty="0" smtClean="0">
                <a:solidFill>
                  <a:srgbClr val="0000CC"/>
                </a:solidFill>
              </a:rPr>
              <a:t>5,45 мм</a:t>
            </a:r>
            <a:r>
              <a:rPr lang="ru-RU" sz="1800" dirty="0" smtClean="0">
                <a:solidFill>
                  <a:srgbClr val="0000CC"/>
                </a:solidFill>
              </a:rPr>
              <a:t> (серия АК-74, АК-100) и </a:t>
            </a:r>
            <a:r>
              <a:rPr lang="ru-RU" sz="1800" b="1" dirty="0" smtClean="0">
                <a:solidFill>
                  <a:srgbClr val="0000CC"/>
                </a:solidFill>
              </a:rPr>
              <a:t>7,62-мм</a:t>
            </a:r>
            <a:r>
              <a:rPr lang="ru-RU" sz="1800" dirty="0" smtClean="0">
                <a:solidFill>
                  <a:srgbClr val="0000CC"/>
                </a:solidFill>
              </a:rPr>
              <a:t> (АКМ, АК-100) </a:t>
            </a:r>
          </a:p>
          <a:p>
            <a:pPr algn="just">
              <a:lnSpc>
                <a:spcPct val="80000"/>
              </a:lnSpc>
              <a:buNone/>
            </a:pPr>
            <a:r>
              <a:rPr lang="ru-RU" sz="1800" dirty="0" smtClean="0"/>
              <a:t>с </a:t>
            </a:r>
            <a:r>
              <a:rPr lang="ru-RU" sz="1800" b="1" dirty="0" smtClean="0"/>
              <a:t>обыкновенными</a:t>
            </a:r>
            <a:r>
              <a:rPr lang="ru-RU" sz="1800" dirty="0" smtClean="0"/>
              <a:t> (со стальным сердечником), </a:t>
            </a:r>
            <a:r>
              <a:rPr lang="ru-RU" sz="1800" b="1" dirty="0" smtClean="0"/>
              <a:t>трассирующими </a:t>
            </a:r>
            <a:r>
              <a:rPr lang="ru-RU" sz="1800" dirty="0" smtClean="0"/>
              <a:t>и </a:t>
            </a:r>
            <a:r>
              <a:rPr lang="ru-RU" sz="1800" b="1" dirty="0" smtClean="0"/>
              <a:t>бронебойно-</a:t>
            </a:r>
          </a:p>
          <a:p>
            <a:pPr algn="just">
              <a:lnSpc>
                <a:spcPct val="80000"/>
              </a:lnSpc>
              <a:buNone/>
            </a:pPr>
            <a:r>
              <a:rPr lang="ru-RU" sz="1800" b="1" dirty="0" smtClean="0"/>
              <a:t>зажигательными пулями</a:t>
            </a:r>
            <a:r>
              <a:rPr lang="ru-RU" sz="1800" dirty="0" smtClean="0"/>
              <a:t>.</a:t>
            </a:r>
          </a:p>
          <a:p>
            <a:pPr algn="just">
              <a:lnSpc>
                <a:spcPct val="80000"/>
              </a:lnSpc>
              <a:buNone/>
            </a:pPr>
            <a:r>
              <a:rPr lang="ru-RU" sz="1800" b="1" dirty="0" smtClean="0">
                <a:solidFill>
                  <a:srgbClr val="FF0000"/>
                </a:solidFill>
              </a:rPr>
              <a:t>Режимы огня АК:  </a:t>
            </a:r>
          </a:p>
          <a:p>
            <a:pPr algn="just">
              <a:lnSpc>
                <a:spcPct val="80000"/>
              </a:lnSpc>
              <a:buFontTx/>
              <a:buChar char="-"/>
            </a:pPr>
            <a:r>
              <a:rPr lang="ru-RU" sz="1800" dirty="0" smtClean="0"/>
              <a:t>одиночный  огонь (</a:t>
            </a:r>
            <a:r>
              <a:rPr lang="ru-RU" sz="1800" b="1" dirty="0" smtClean="0"/>
              <a:t>ОД</a:t>
            </a:r>
            <a:r>
              <a:rPr lang="ru-RU" sz="1800" dirty="0" smtClean="0"/>
              <a:t>);</a:t>
            </a:r>
          </a:p>
          <a:p>
            <a:pPr algn="just">
              <a:lnSpc>
                <a:spcPct val="80000"/>
              </a:lnSpc>
              <a:buFontTx/>
              <a:buChar char="-"/>
            </a:pPr>
            <a:r>
              <a:rPr lang="ru-RU" sz="1800" dirty="0" smtClean="0"/>
              <a:t>автоматический огонь (</a:t>
            </a:r>
            <a:r>
              <a:rPr lang="ru-RU" sz="1800" b="1" dirty="0" smtClean="0"/>
              <a:t>АВ</a:t>
            </a:r>
            <a:r>
              <a:rPr lang="ru-RU" sz="1800" dirty="0" smtClean="0"/>
              <a:t>).  Автоматический огонь является основным видом </a:t>
            </a:r>
          </a:p>
          <a:p>
            <a:pPr algn="just">
              <a:lnSpc>
                <a:spcPct val="80000"/>
              </a:lnSpc>
              <a:buNone/>
            </a:pPr>
            <a:r>
              <a:rPr lang="ru-RU" sz="1800" dirty="0" smtClean="0"/>
              <a:t>огня из автомата, он ведётся короткими (</a:t>
            </a:r>
            <a:r>
              <a:rPr lang="ru-RU" sz="1800" b="1" dirty="0" smtClean="0"/>
              <a:t>до 5 выстрелов</a:t>
            </a:r>
            <a:r>
              <a:rPr lang="ru-RU" sz="1800" dirty="0" smtClean="0"/>
              <a:t>), длинными (</a:t>
            </a:r>
            <a:r>
              <a:rPr lang="ru-RU" sz="1800" b="1" dirty="0" smtClean="0"/>
              <a:t>до 10 </a:t>
            </a:r>
          </a:p>
          <a:p>
            <a:pPr algn="just">
              <a:lnSpc>
                <a:spcPct val="80000"/>
              </a:lnSpc>
              <a:buNone/>
            </a:pPr>
            <a:r>
              <a:rPr lang="ru-RU" sz="1800" b="1" dirty="0" smtClean="0"/>
              <a:t>выстрелов</a:t>
            </a:r>
            <a:r>
              <a:rPr lang="ru-RU" sz="1800" dirty="0" smtClean="0"/>
              <a:t>) очередями и непрерывно.</a:t>
            </a:r>
          </a:p>
          <a:p>
            <a:endParaRPr lang="ru-RU"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rPr>
              <a:t>5,45 мм ручной</a:t>
            </a:r>
            <a:r>
              <a:rPr lang="ru-RU" sz="3200" b="1" dirty="0">
                <a:solidFill>
                  <a:srgbClr val="FF0000"/>
                </a:solidFill>
              </a:rPr>
              <a:t> пулемёт </a:t>
            </a:r>
            <a:r>
              <a:rPr lang="ru-RU" sz="3200" b="1" dirty="0" smtClean="0">
                <a:solidFill>
                  <a:srgbClr val="FF0000"/>
                </a:solidFill>
              </a:rPr>
              <a:t>РПК-74 </a:t>
            </a:r>
            <a:endParaRPr lang="ru-RU" sz="3200" b="1" dirty="0">
              <a:solidFill>
                <a:srgbClr val="FF0000"/>
              </a:solidFill>
            </a:endParaRPr>
          </a:p>
        </p:txBody>
      </p:sp>
      <p:pic>
        <p:nvPicPr>
          <p:cNvPr id="2050" name="Picture 2" descr="D:\01-ВК\01-ТЕМЫ\Т 9, Зан 1 - Основы ОП, АК-74, ПМ\RPK-74M-0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9858" r="5900"/>
          <a:stretch/>
        </p:blipFill>
        <p:spPr bwMode="auto">
          <a:xfrm>
            <a:off x="334682" y="1772816"/>
            <a:ext cx="8474636" cy="378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74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2800" b="1" dirty="0">
                <a:solidFill>
                  <a:srgbClr val="FF0000"/>
                </a:solidFill>
              </a:rPr>
              <a:t>5,45 мм автомат </a:t>
            </a:r>
            <a:r>
              <a:rPr lang="ru-RU" sz="2800" b="1" dirty="0" smtClean="0">
                <a:solidFill>
                  <a:srgbClr val="FF0000"/>
                </a:solidFill>
              </a:rPr>
              <a:t>АК-74 со штык-ножом</a:t>
            </a:r>
            <a:endParaRPr lang="ru-RU" sz="2800" dirty="0">
              <a:solidFill>
                <a:srgbClr val="FF0000"/>
              </a:solidFill>
            </a:endParaRPr>
          </a:p>
        </p:txBody>
      </p:sp>
      <p:pic>
        <p:nvPicPr>
          <p:cNvPr id="4099" name="Picture 3" descr="D:\01-ВК\01-ТЕМЫ\Т 9, Зан 1 - Основы ОП, АК-74, ПМ\88008442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060848"/>
            <a:ext cx="864474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857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sz="2800" b="1" dirty="0" smtClean="0">
                <a:solidFill>
                  <a:srgbClr val="FF0000"/>
                </a:solidFill>
              </a:rPr>
              <a:t>5,45 мм автомат АК-74 с ночным прицелом и  подствольным гранатометом ГП-25</a:t>
            </a:r>
            <a:endParaRPr lang="ru-RU" sz="2800" b="1" dirty="0">
              <a:solidFill>
                <a:srgbClr val="FF0000"/>
              </a:solidFill>
            </a:endParaRPr>
          </a:p>
        </p:txBody>
      </p:sp>
      <p:sp>
        <p:nvSpPr>
          <p:cNvPr id="5" name="Объект 4"/>
          <p:cNvSpPr>
            <a:spLocks noGrp="1"/>
          </p:cNvSpPr>
          <p:nvPr>
            <p:ph idx="1"/>
          </p:nvPr>
        </p:nvSpPr>
        <p:spPr/>
        <p:txBody>
          <a:bodyPr/>
          <a:lstStyle/>
          <a:p>
            <a:endParaRPr lang="ru-RU" dirty="0"/>
          </a:p>
        </p:txBody>
      </p:sp>
      <p:pic>
        <p:nvPicPr>
          <p:cNvPr id="3075" name="Picture 3" descr="D:\01-ВК\01-ТЕМЫ\Т 9, Зан 1 - Основы ОП, АК-74, ПМ\5086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15" y="1600200"/>
            <a:ext cx="9149632" cy="38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627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432048"/>
          </a:xfrm>
        </p:spPr>
        <p:txBody>
          <a:bodyPr>
            <a:noAutofit/>
          </a:bodyPr>
          <a:lstStyle/>
          <a:p>
            <a:r>
              <a:rPr lang="ru-RU" sz="2800" b="1" dirty="0" smtClean="0">
                <a:solidFill>
                  <a:srgbClr val="FF0000"/>
                </a:solidFill>
                <a:cs typeface="Arial" pitchFamily="34" charset="0"/>
              </a:rPr>
              <a:t>Основные </a:t>
            </a:r>
            <a:r>
              <a:rPr lang="ru-RU" sz="2800" b="1" dirty="0">
                <a:solidFill>
                  <a:srgbClr val="FF0000"/>
                </a:solidFill>
                <a:cs typeface="Arial" pitchFamily="34" charset="0"/>
              </a:rPr>
              <a:t>боевые характеристики АКМ-74 и </a:t>
            </a:r>
            <a:r>
              <a:rPr lang="ru-RU" sz="2800" b="1" dirty="0" smtClean="0">
                <a:solidFill>
                  <a:srgbClr val="FF0000"/>
                </a:solidFill>
                <a:cs typeface="Arial" pitchFamily="34" charset="0"/>
              </a:rPr>
              <a:t>РПК-74</a:t>
            </a:r>
            <a:endParaRPr lang="ru-RU" sz="2800" b="1"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917739538"/>
              </p:ext>
            </p:extLst>
          </p:nvPr>
        </p:nvGraphicFramePr>
        <p:xfrm>
          <a:off x="0" y="476672"/>
          <a:ext cx="9144001" cy="6266789"/>
        </p:xfrm>
        <a:graphic>
          <a:graphicData uri="http://schemas.openxmlformats.org/drawingml/2006/table">
            <a:tbl>
              <a:tblPr firstRow="1" bandRow="1">
                <a:tableStyleId>{5C22544A-7EE6-4342-B048-85BDC9FD1C3A}</a:tableStyleId>
              </a:tblPr>
              <a:tblGrid>
                <a:gridCol w="556591">
                  <a:extLst>
                    <a:ext uri="{9D8B030D-6E8A-4147-A177-3AD203B41FA5}">
                      <a16:colId xmlns:a16="http://schemas.microsoft.com/office/drawing/2014/main" val="20000"/>
                    </a:ext>
                  </a:extLst>
                </a:gridCol>
                <a:gridCol w="6042992">
                  <a:extLst>
                    <a:ext uri="{9D8B030D-6E8A-4147-A177-3AD203B41FA5}">
                      <a16:colId xmlns:a16="http://schemas.microsoft.com/office/drawing/2014/main" val="20001"/>
                    </a:ext>
                  </a:extLst>
                </a:gridCol>
                <a:gridCol w="1192696">
                  <a:extLst>
                    <a:ext uri="{9D8B030D-6E8A-4147-A177-3AD203B41FA5}">
                      <a16:colId xmlns:a16="http://schemas.microsoft.com/office/drawing/2014/main" val="20002"/>
                    </a:ext>
                  </a:extLst>
                </a:gridCol>
                <a:gridCol w="1351722">
                  <a:extLst>
                    <a:ext uri="{9D8B030D-6E8A-4147-A177-3AD203B41FA5}">
                      <a16:colId xmlns:a16="http://schemas.microsoft.com/office/drawing/2014/main" val="20003"/>
                    </a:ext>
                  </a:extLst>
                </a:gridCol>
              </a:tblGrid>
              <a:tr h="655884">
                <a:tc>
                  <a:txBody>
                    <a:bodyPr/>
                    <a:lstStyle/>
                    <a:p>
                      <a:r>
                        <a:rPr lang="ru-RU" sz="2000" dirty="0" smtClean="0"/>
                        <a:t>№ </a:t>
                      </a:r>
                      <a:r>
                        <a:rPr lang="ru-RU" sz="2000" dirty="0" err="1" smtClean="0"/>
                        <a:t>пп</a:t>
                      </a:r>
                      <a:endParaRPr lang="ru-RU" sz="2000" dirty="0" smtClean="0"/>
                    </a:p>
                  </a:txBody>
                  <a:tcPr/>
                </a:tc>
                <a:tc>
                  <a:txBody>
                    <a:bodyPr/>
                    <a:lstStyle/>
                    <a:p>
                      <a:pPr algn="ctr"/>
                      <a:r>
                        <a:rPr lang="ru-RU" sz="2000" dirty="0" smtClean="0"/>
                        <a:t>Характеристика</a:t>
                      </a:r>
                      <a:endParaRPr lang="ru-RU" sz="2000" dirty="0"/>
                    </a:p>
                  </a:txBody>
                  <a:tcPr/>
                </a:tc>
                <a:tc>
                  <a:txBody>
                    <a:bodyPr/>
                    <a:lstStyle/>
                    <a:p>
                      <a:r>
                        <a:rPr lang="ru-RU" sz="2000" dirty="0" smtClean="0"/>
                        <a:t>    АК-74</a:t>
                      </a:r>
                      <a:endParaRPr lang="ru-RU" sz="2000" dirty="0"/>
                    </a:p>
                  </a:txBody>
                  <a:tcPr/>
                </a:tc>
                <a:tc>
                  <a:txBody>
                    <a:bodyPr/>
                    <a:lstStyle/>
                    <a:p>
                      <a:r>
                        <a:rPr lang="ru-RU" sz="2000" dirty="0" smtClean="0"/>
                        <a:t>  РПК-74</a:t>
                      </a:r>
                    </a:p>
                  </a:txBody>
                  <a:tcPr/>
                </a:tc>
                <a:extLst>
                  <a:ext uri="{0D108BD9-81ED-4DB2-BD59-A6C34878D82A}">
                    <a16:rowId xmlns:a16="http://schemas.microsoft.com/office/drawing/2014/main" val="10000"/>
                  </a:ext>
                </a:extLst>
              </a:tr>
              <a:tr h="435575">
                <a:tc>
                  <a:txBody>
                    <a:bodyPr/>
                    <a:lstStyle/>
                    <a:p>
                      <a:r>
                        <a:rPr lang="ru-RU" sz="2000" dirty="0" smtClean="0"/>
                        <a:t> 1</a:t>
                      </a:r>
                      <a:endParaRPr lang="ru-RU" sz="2000" dirty="0"/>
                    </a:p>
                  </a:txBody>
                  <a:tcPr/>
                </a:tc>
                <a:tc>
                  <a:txBody>
                    <a:bodyPr/>
                    <a:lstStyle/>
                    <a:p>
                      <a:r>
                        <a:rPr lang="ru-RU" sz="2000" kern="1200" dirty="0" smtClean="0">
                          <a:solidFill>
                            <a:schemeClr val="dk1"/>
                          </a:solidFill>
                          <a:effectLst/>
                          <a:latin typeface="+mn-lt"/>
                          <a:ea typeface="+mn-ea"/>
                          <a:cs typeface="+mn-cs"/>
                        </a:rPr>
                        <a:t>  Калибр, мм</a:t>
                      </a:r>
                      <a:endParaRPr lang="ru-RU" sz="2000" dirty="0"/>
                    </a:p>
                  </a:txBody>
                  <a:tcPr/>
                </a:tc>
                <a:tc>
                  <a:txBody>
                    <a:bodyPr/>
                    <a:lstStyle/>
                    <a:p>
                      <a:r>
                        <a:rPr lang="ru-RU" sz="2000" dirty="0" smtClean="0"/>
                        <a:t>    5,45</a:t>
                      </a:r>
                      <a:endParaRPr lang="ru-RU" sz="2000" dirty="0"/>
                    </a:p>
                  </a:txBody>
                  <a:tcPr/>
                </a:tc>
                <a:tc>
                  <a:txBody>
                    <a:bodyPr/>
                    <a:lstStyle/>
                    <a:p>
                      <a:r>
                        <a:rPr lang="ru-RU" sz="2000" dirty="0" smtClean="0"/>
                        <a:t>      5,45</a:t>
                      </a:r>
                      <a:endParaRPr lang="ru-RU" sz="2000" dirty="0"/>
                    </a:p>
                  </a:txBody>
                  <a:tcPr/>
                </a:tc>
                <a:extLst>
                  <a:ext uri="{0D108BD9-81ED-4DB2-BD59-A6C34878D82A}">
                    <a16:rowId xmlns:a16="http://schemas.microsoft.com/office/drawing/2014/main" val="10001"/>
                  </a:ext>
                </a:extLst>
              </a:tr>
              <a:tr h="374791">
                <a:tc>
                  <a:txBody>
                    <a:bodyPr/>
                    <a:lstStyle/>
                    <a:p>
                      <a:r>
                        <a:rPr lang="ru-RU" sz="2000" dirty="0" smtClean="0"/>
                        <a:t> 2</a:t>
                      </a:r>
                      <a:endParaRPr lang="ru-RU" sz="2000" dirty="0"/>
                    </a:p>
                  </a:txBody>
                  <a:tcPr/>
                </a:tc>
                <a:tc>
                  <a:txBody>
                    <a:bodyPr/>
                    <a:lstStyle/>
                    <a:p>
                      <a:r>
                        <a:rPr lang="ru-RU" sz="2000" dirty="0" smtClean="0"/>
                        <a:t> </a:t>
                      </a:r>
                      <a:r>
                        <a:rPr lang="ru-RU" sz="2000" kern="1200" dirty="0" smtClean="0">
                          <a:solidFill>
                            <a:schemeClr val="dk1"/>
                          </a:solidFill>
                          <a:effectLst/>
                          <a:latin typeface="+mn-lt"/>
                          <a:ea typeface="+mn-ea"/>
                          <a:cs typeface="+mn-cs"/>
                        </a:rPr>
                        <a:t>Прицельная дальность, м</a:t>
                      </a:r>
                      <a:endParaRPr lang="ru-RU" sz="2000" dirty="0"/>
                    </a:p>
                  </a:txBody>
                  <a:tcPr/>
                </a:tc>
                <a:tc>
                  <a:txBody>
                    <a:bodyPr/>
                    <a:lstStyle/>
                    <a:p>
                      <a:r>
                        <a:rPr lang="ru-RU" sz="2000" dirty="0" smtClean="0"/>
                        <a:t>   1000</a:t>
                      </a:r>
                      <a:endParaRPr lang="ru-RU" sz="2000" dirty="0"/>
                    </a:p>
                  </a:txBody>
                  <a:tcPr/>
                </a:tc>
                <a:tc>
                  <a:txBody>
                    <a:bodyPr/>
                    <a:lstStyle/>
                    <a:p>
                      <a:r>
                        <a:rPr lang="ru-RU" sz="2000" dirty="0" smtClean="0"/>
                        <a:t>     1000</a:t>
                      </a:r>
                      <a:endParaRPr lang="ru-RU" sz="2000" dirty="0"/>
                    </a:p>
                  </a:txBody>
                  <a:tcPr/>
                </a:tc>
                <a:extLst>
                  <a:ext uri="{0D108BD9-81ED-4DB2-BD59-A6C34878D82A}">
                    <a16:rowId xmlns:a16="http://schemas.microsoft.com/office/drawing/2014/main" val="10002"/>
                  </a:ext>
                </a:extLst>
              </a:tr>
              <a:tr h="430546">
                <a:tc>
                  <a:txBody>
                    <a:bodyPr/>
                    <a:lstStyle/>
                    <a:p>
                      <a:r>
                        <a:rPr lang="ru-RU" sz="2000" b="0" dirty="0" smtClean="0"/>
                        <a:t> 3</a:t>
                      </a:r>
                      <a:endParaRPr lang="ru-RU"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dirty="0" smtClean="0">
                          <a:latin typeface="+mn-lt"/>
                          <a:ea typeface="Times New Roman"/>
                          <a:cs typeface="Arial" pitchFamily="34" charset="0"/>
                        </a:rPr>
                        <a:t> Дальность наиболее действительного огня, м</a:t>
                      </a:r>
                    </a:p>
                  </a:txBody>
                  <a:tcPr/>
                </a:tc>
                <a:tc>
                  <a:txBody>
                    <a:bodyPr/>
                    <a:lstStyle/>
                    <a:p>
                      <a:r>
                        <a:rPr lang="ru-RU" sz="2000" dirty="0" smtClean="0">
                          <a:solidFill>
                            <a:srgbClr val="FF0000"/>
                          </a:solidFill>
                        </a:rPr>
                        <a:t>     500</a:t>
                      </a:r>
                      <a:endParaRPr lang="ru-RU" sz="2000" dirty="0">
                        <a:solidFill>
                          <a:srgbClr val="FF0000"/>
                        </a:solidFill>
                      </a:endParaRPr>
                    </a:p>
                  </a:txBody>
                  <a:tcPr/>
                </a:tc>
                <a:tc>
                  <a:txBody>
                    <a:bodyPr/>
                    <a:lstStyle/>
                    <a:p>
                      <a:r>
                        <a:rPr lang="ru-RU" sz="2000" dirty="0" smtClean="0">
                          <a:solidFill>
                            <a:srgbClr val="FF0000"/>
                          </a:solidFill>
                        </a:rPr>
                        <a:t>       800</a:t>
                      </a:r>
                      <a:endParaRPr lang="ru-RU" sz="2000" dirty="0">
                        <a:solidFill>
                          <a:srgbClr val="FF0000"/>
                        </a:solidFill>
                      </a:endParaRPr>
                    </a:p>
                  </a:txBody>
                  <a:tcPr/>
                </a:tc>
                <a:extLst>
                  <a:ext uri="{0D108BD9-81ED-4DB2-BD59-A6C34878D82A}">
                    <a16:rowId xmlns:a16="http://schemas.microsoft.com/office/drawing/2014/main" val="10003"/>
                  </a:ext>
                </a:extLst>
              </a:tr>
              <a:tr h="936978">
                <a:tc>
                  <a:txBody>
                    <a:bodyPr/>
                    <a:lstStyle/>
                    <a:p>
                      <a:r>
                        <a:rPr lang="ru-RU" sz="2000" dirty="0" smtClean="0"/>
                        <a:t> 4</a:t>
                      </a:r>
                      <a:endParaRPr lang="ru-RU" sz="2000" dirty="0"/>
                    </a:p>
                  </a:txBody>
                  <a:tcPr/>
                </a:tc>
                <a:tc>
                  <a:txBody>
                    <a:bodyPr/>
                    <a:lstStyle/>
                    <a:p>
                      <a:pPr algn="just">
                        <a:lnSpc>
                          <a:spcPct val="100000"/>
                        </a:lnSpc>
                        <a:spcAft>
                          <a:spcPts val="0"/>
                        </a:spcAft>
                      </a:pPr>
                      <a:r>
                        <a:rPr lang="ru-RU" sz="2000" b="0" dirty="0" smtClean="0">
                          <a:latin typeface="+mn-lt"/>
                          <a:ea typeface="Times New Roman"/>
                          <a:cs typeface="Arial" pitchFamily="34" charset="0"/>
                        </a:rPr>
                        <a:t> Дальность прямого выстрела, м</a:t>
                      </a:r>
                    </a:p>
                    <a:p>
                      <a:pPr marL="0" lvl="0" indent="0" algn="just">
                        <a:lnSpc>
                          <a:spcPct val="100000"/>
                        </a:lnSpc>
                        <a:spcAft>
                          <a:spcPts val="0"/>
                        </a:spcAft>
                        <a:buFont typeface="Symbol"/>
                        <a:buNone/>
                        <a:tabLst>
                          <a:tab pos="539115" algn="l"/>
                        </a:tabLst>
                      </a:pPr>
                      <a:r>
                        <a:rPr lang="ru-RU" sz="2000" b="0" dirty="0" smtClean="0">
                          <a:latin typeface="+mn-lt"/>
                          <a:ea typeface="Times New Roman"/>
                          <a:cs typeface="Arial" pitchFamily="34" charset="0"/>
                        </a:rPr>
                        <a:t> -   по грудной цели (высота 0,5м)</a:t>
                      </a:r>
                    </a:p>
                    <a:p>
                      <a:pPr marL="0" lvl="0" indent="0" algn="just">
                        <a:lnSpc>
                          <a:spcPct val="100000"/>
                        </a:lnSpc>
                        <a:spcAft>
                          <a:spcPts val="0"/>
                        </a:spcAft>
                        <a:buFont typeface="Symbol"/>
                        <a:buNone/>
                        <a:tabLst>
                          <a:tab pos="539115" algn="l"/>
                        </a:tabLst>
                      </a:pPr>
                      <a:r>
                        <a:rPr lang="ru-RU" sz="2000" b="0" dirty="0" smtClean="0">
                          <a:latin typeface="+mn-lt"/>
                          <a:ea typeface="Times New Roman"/>
                          <a:cs typeface="Arial" pitchFamily="34" charset="0"/>
                        </a:rPr>
                        <a:t> -   по бегущей цели (высота 1,5м)</a:t>
                      </a:r>
                    </a:p>
                  </a:txBody>
                  <a:tcPr/>
                </a:tc>
                <a:tc>
                  <a:txBody>
                    <a:bodyPr/>
                    <a:lstStyle/>
                    <a:p>
                      <a:endParaRPr lang="ru-RU" sz="2000" dirty="0" smtClean="0">
                        <a:solidFill>
                          <a:schemeClr val="tx1"/>
                        </a:solidFill>
                      </a:endParaRPr>
                    </a:p>
                    <a:p>
                      <a:r>
                        <a:rPr lang="ru-RU" sz="2000" dirty="0" smtClean="0">
                          <a:solidFill>
                            <a:schemeClr val="tx1"/>
                          </a:solidFill>
                        </a:rPr>
                        <a:t>     440</a:t>
                      </a:r>
                    </a:p>
                    <a:p>
                      <a:r>
                        <a:rPr lang="ru-RU" sz="2000" dirty="0" smtClean="0">
                          <a:solidFill>
                            <a:schemeClr val="tx1"/>
                          </a:solidFill>
                        </a:rPr>
                        <a:t>     625</a:t>
                      </a:r>
                      <a:endParaRPr lang="ru-RU" sz="2000" dirty="0">
                        <a:solidFill>
                          <a:schemeClr val="tx1"/>
                        </a:solidFill>
                      </a:endParaRPr>
                    </a:p>
                  </a:txBody>
                  <a:tcPr/>
                </a:tc>
                <a:tc>
                  <a:txBody>
                    <a:bodyPr/>
                    <a:lstStyle/>
                    <a:p>
                      <a:endParaRPr lang="ru-RU" sz="2000" dirty="0" smtClean="0">
                        <a:solidFill>
                          <a:schemeClr val="tx1"/>
                        </a:solidFill>
                      </a:endParaRPr>
                    </a:p>
                    <a:p>
                      <a:r>
                        <a:rPr lang="ru-RU" sz="2000" dirty="0" smtClean="0">
                          <a:solidFill>
                            <a:schemeClr val="tx1"/>
                          </a:solidFill>
                        </a:rPr>
                        <a:t>      440</a:t>
                      </a:r>
                    </a:p>
                    <a:p>
                      <a:r>
                        <a:rPr lang="ru-RU" sz="2000" dirty="0" smtClean="0">
                          <a:solidFill>
                            <a:schemeClr val="tx1"/>
                          </a:solidFill>
                        </a:rPr>
                        <a:t>      625</a:t>
                      </a:r>
                      <a:endParaRPr lang="ru-RU" sz="2000" dirty="0">
                        <a:solidFill>
                          <a:schemeClr val="tx1"/>
                        </a:solidFill>
                      </a:endParaRPr>
                    </a:p>
                  </a:txBody>
                  <a:tcPr/>
                </a:tc>
                <a:extLst>
                  <a:ext uri="{0D108BD9-81ED-4DB2-BD59-A6C34878D82A}">
                    <a16:rowId xmlns:a16="http://schemas.microsoft.com/office/drawing/2014/main" val="10004"/>
                  </a:ext>
                </a:extLst>
              </a:tr>
              <a:tr h="936978">
                <a:tc>
                  <a:txBody>
                    <a:bodyPr/>
                    <a:lstStyle/>
                    <a:p>
                      <a:r>
                        <a:rPr lang="ru-RU" sz="2000" dirty="0" smtClean="0"/>
                        <a:t> 5</a:t>
                      </a:r>
                      <a:endParaRPr lang="ru-RU" sz="2000" dirty="0"/>
                    </a:p>
                  </a:txBody>
                  <a:tcPr/>
                </a:tc>
                <a:tc>
                  <a:txBody>
                    <a:bodyPr/>
                    <a:lstStyle/>
                    <a:p>
                      <a:pPr algn="just">
                        <a:lnSpc>
                          <a:spcPct val="100000"/>
                        </a:lnSpc>
                        <a:spcAft>
                          <a:spcPts val="0"/>
                        </a:spcAft>
                      </a:pPr>
                      <a:r>
                        <a:rPr lang="ru-RU" sz="2000" b="0" dirty="0" smtClean="0">
                          <a:latin typeface="+mn-lt"/>
                          <a:ea typeface="Times New Roman"/>
                          <a:cs typeface="Arial" pitchFamily="34" charset="0"/>
                        </a:rPr>
                        <a:t>Боевая скорострельность, выстрелов/мин</a:t>
                      </a:r>
                    </a:p>
                    <a:p>
                      <a:pPr marL="0" lvl="0" indent="0" algn="just">
                        <a:lnSpc>
                          <a:spcPct val="100000"/>
                        </a:lnSpc>
                        <a:spcAft>
                          <a:spcPts val="0"/>
                        </a:spcAft>
                        <a:buFont typeface="Symbol"/>
                        <a:buNone/>
                        <a:tabLst>
                          <a:tab pos="539115" algn="l"/>
                        </a:tabLst>
                      </a:pPr>
                      <a:r>
                        <a:rPr lang="ru-RU" sz="2000" b="0" dirty="0" smtClean="0">
                          <a:latin typeface="+mn-lt"/>
                          <a:ea typeface="Times New Roman"/>
                          <a:cs typeface="Arial" pitchFamily="34" charset="0"/>
                        </a:rPr>
                        <a:t>-   одиночными выстрелами</a:t>
                      </a:r>
                    </a:p>
                    <a:p>
                      <a:pPr marL="0" lvl="0" indent="0" algn="just">
                        <a:lnSpc>
                          <a:spcPct val="100000"/>
                        </a:lnSpc>
                        <a:spcAft>
                          <a:spcPts val="0"/>
                        </a:spcAft>
                        <a:buFont typeface="Symbol"/>
                        <a:buNone/>
                        <a:tabLst>
                          <a:tab pos="539115" algn="l"/>
                        </a:tabLst>
                      </a:pPr>
                      <a:r>
                        <a:rPr lang="ru-RU" sz="2000" b="0" dirty="0" smtClean="0">
                          <a:latin typeface="+mn-lt"/>
                          <a:ea typeface="Times New Roman"/>
                          <a:cs typeface="Arial" pitchFamily="34" charset="0"/>
                        </a:rPr>
                        <a:t>-   очередями</a:t>
                      </a:r>
                    </a:p>
                  </a:txBody>
                  <a:tcPr/>
                </a:tc>
                <a:tc>
                  <a:txBody>
                    <a:bodyPr/>
                    <a:lstStyle/>
                    <a:p>
                      <a:endParaRPr lang="ru-RU" sz="2000" dirty="0" smtClean="0">
                        <a:solidFill>
                          <a:srgbClr val="FF0000"/>
                        </a:solidFill>
                      </a:endParaRPr>
                    </a:p>
                    <a:p>
                      <a:r>
                        <a:rPr lang="ru-RU" sz="2000" dirty="0" smtClean="0">
                          <a:solidFill>
                            <a:srgbClr val="FF0000"/>
                          </a:solidFill>
                        </a:rPr>
                        <a:t>  до 40</a:t>
                      </a:r>
                    </a:p>
                    <a:p>
                      <a:r>
                        <a:rPr lang="ru-RU" sz="2000" dirty="0" smtClean="0">
                          <a:solidFill>
                            <a:srgbClr val="FF0000"/>
                          </a:solidFill>
                        </a:rPr>
                        <a:t> до 100</a:t>
                      </a:r>
                      <a:endParaRPr lang="ru-RU" sz="2000" dirty="0">
                        <a:solidFill>
                          <a:srgbClr val="FF0000"/>
                        </a:solidFill>
                      </a:endParaRPr>
                    </a:p>
                  </a:txBody>
                  <a:tcPr/>
                </a:tc>
                <a:tc>
                  <a:txBody>
                    <a:bodyPr/>
                    <a:lstStyle/>
                    <a:p>
                      <a:endParaRPr lang="ru-RU" sz="2000" dirty="0" smtClean="0">
                        <a:solidFill>
                          <a:srgbClr val="FF0000"/>
                        </a:solidFill>
                      </a:endParaRPr>
                    </a:p>
                    <a:p>
                      <a:r>
                        <a:rPr lang="ru-RU" sz="2000" dirty="0" smtClean="0">
                          <a:solidFill>
                            <a:srgbClr val="FF0000"/>
                          </a:solidFill>
                        </a:rPr>
                        <a:t>        40</a:t>
                      </a:r>
                    </a:p>
                    <a:p>
                      <a:r>
                        <a:rPr lang="ru-RU" sz="2000" dirty="0" smtClean="0">
                          <a:solidFill>
                            <a:srgbClr val="FF0000"/>
                          </a:solidFill>
                        </a:rPr>
                        <a:t>      150</a:t>
                      </a:r>
                      <a:endParaRPr lang="ru-RU" sz="2000" dirty="0">
                        <a:solidFill>
                          <a:srgbClr val="FF0000"/>
                        </a:solidFill>
                      </a:endParaRPr>
                    </a:p>
                  </a:txBody>
                  <a:tcPr/>
                </a:tc>
                <a:extLst>
                  <a:ext uri="{0D108BD9-81ED-4DB2-BD59-A6C34878D82A}">
                    <a16:rowId xmlns:a16="http://schemas.microsoft.com/office/drawing/2014/main" val="10005"/>
                  </a:ext>
                </a:extLst>
              </a:tr>
              <a:tr h="374791">
                <a:tc>
                  <a:txBody>
                    <a:bodyPr/>
                    <a:lstStyle/>
                    <a:p>
                      <a:r>
                        <a:rPr lang="ru-RU" sz="2000" dirty="0" smtClean="0"/>
                        <a:t> 6</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dirty="0" smtClean="0">
                          <a:latin typeface="+mn-lt"/>
                          <a:ea typeface="Times New Roman"/>
                          <a:cs typeface="Arial" pitchFamily="34" charset="0"/>
                        </a:rPr>
                        <a:t>Темп стрельбы, выстрелов/мин</a:t>
                      </a:r>
                    </a:p>
                  </a:txBody>
                  <a:tcPr/>
                </a:tc>
                <a:tc>
                  <a:txBody>
                    <a:bodyPr/>
                    <a:lstStyle/>
                    <a:p>
                      <a:r>
                        <a:rPr lang="ru-RU" sz="2000" dirty="0" smtClean="0"/>
                        <a:t>      600</a:t>
                      </a:r>
                      <a:endParaRPr lang="ru-RU" sz="2000" dirty="0"/>
                    </a:p>
                  </a:txBody>
                  <a:tcPr/>
                </a:tc>
                <a:tc>
                  <a:txBody>
                    <a:bodyPr/>
                    <a:lstStyle/>
                    <a:p>
                      <a:r>
                        <a:rPr lang="ru-RU" sz="2000" dirty="0" smtClean="0"/>
                        <a:t>      600</a:t>
                      </a:r>
                      <a:endParaRPr lang="ru-RU" sz="2000" dirty="0"/>
                    </a:p>
                  </a:txBody>
                  <a:tcPr/>
                </a:tc>
                <a:extLst>
                  <a:ext uri="{0D108BD9-81ED-4DB2-BD59-A6C34878D82A}">
                    <a16:rowId xmlns:a16="http://schemas.microsoft.com/office/drawing/2014/main" val="10006"/>
                  </a:ext>
                </a:extLst>
              </a:tr>
              <a:tr h="374791">
                <a:tc>
                  <a:txBody>
                    <a:bodyPr/>
                    <a:lstStyle/>
                    <a:p>
                      <a:r>
                        <a:rPr lang="ru-RU" sz="2000" dirty="0" smtClean="0"/>
                        <a:t> 7</a:t>
                      </a:r>
                      <a:endParaRPr lang="ru-RU" sz="2000" dirty="0"/>
                    </a:p>
                  </a:txBody>
                  <a:tcPr/>
                </a:tc>
                <a:tc>
                  <a:txBody>
                    <a:bodyPr/>
                    <a:lstStyle/>
                    <a:p>
                      <a:r>
                        <a:rPr lang="ru-RU" sz="2000" b="1" dirty="0" smtClean="0">
                          <a:latin typeface="+mn-lt"/>
                          <a:ea typeface="Times New Roman"/>
                          <a:cs typeface="Arial" pitchFamily="34" charset="0"/>
                        </a:rPr>
                        <a:t> </a:t>
                      </a:r>
                      <a:r>
                        <a:rPr lang="ru-RU" sz="2000" b="0" dirty="0" smtClean="0">
                          <a:latin typeface="+mn-lt"/>
                          <a:ea typeface="Times New Roman"/>
                          <a:cs typeface="Arial" pitchFamily="34" charset="0"/>
                        </a:rPr>
                        <a:t>Дальность убойного действия, м</a:t>
                      </a:r>
                      <a:endParaRPr lang="ru-RU" sz="2000" b="0" dirty="0"/>
                    </a:p>
                  </a:txBody>
                  <a:tcPr/>
                </a:tc>
                <a:tc>
                  <a:txBody>
                    <a:bodyPr/>
                    <a:lstStyle/>
                    <a:p>
                      <a:r>
                        <a:rPr lang="ru-RU" sz="2000" dirty="0" smtClean="0"/>
                        <a:t>   1350</a:t>
                      </a:r>
                      <a:endParaRPr lang="ru-RU" sz="2000" dirty="0"/>
                    </a:p>
                  </a:txBody>
                  <a:tcPr/>
                </a:tc>
                <a:tc>
                  <a:txBody>
                    <a:bodyPr/>
                    <a:lstStyle/>
                    <a:p>
                      <a:r>
                        <a:rPr lang="ru-RU" sz="2000" dirty="0" smtClean="0"/>
                        <a:t>    1350</a:t>
                      </a:r>
                      <a:endParaRPr lang="ru-RU" sz="2000" dirty="0"/>
                    </a:p>
                  </a:txBody>
                  <a:tcPr/>
                </a:tc>
                <a:extLst>
                  <a:ext uri="{0D108BD9-81ED-4DB2-BD59-A6C34878D82A}">
                    <a16:rowId xmlns:a16="http://schemas.microsoft.com/office/drawing/2014/main" val="10007"/>
                  </a:ext>
                </a:extLst>
              </a:tr>
              <a:tr h="374791">
                <a:tc>
                  <a:txBody>
                    <a:bodyPr/>
                    <a:lstStyle/>
                    <a:p>
                      <a:r>
                        <a:rPr lang="ru-RU" sz="2000" dirty="0" smtClean="0"/>
                        <a:t> 8</a:t>
                      </a:r>
                      <a:endParaRPr lang="ru-RU" sz="2000" dirty="0"/>
                    </a:p>
                  </a:txBody>
                  <a:tcPr/>
                </a:tc>
                <a:tc>
                  <a:txBody>
                    <a:bodyPr/>
                    <a:lstStyle/>
                    <a:p>
                      <a:r>
                        <a:rPr lang="ru-RU" sz="2000" kern="1200" dirty="0" smtClean="0">
                          <a:solidFill>
                            <a:schemeClr val="dk1"/>
                          </a:solidFill>
                          <a:effectLst/>
                          <a:latin typeface="+mn-lt"/>
                          <a:ea typeface="+mn-ea"/>
                          <a:cs typeface="+mn-cs"/>
                        </a:rPr>
                        <a:t> Начальная скорость пули, м/с</a:t>
                      </a:r>
                      <a:endParaRPr lang="ru-RU" sz="2000" dirty="0"/>
                    </a:p>
                  </a:txBody>
                  <a:tcPr/>
                </a:tc>
                <a:tc>
                  <a:txBody>
                    <a:bodyPr/>
                    <a:lstStyle/>
                    <a:p>
                      <a:r>
                        <a:rPr lang="ru-RU" sz="2000" dirty="0" smtClean="0">
                          <a:solidFill>
                            <a:srgbClr val="FF0000"/>
                          </a:solidFill>
                        </a:rPr>
                        <a:t>     900</a:t>
                      </a:r>
                      <a:endParaRPr lang="ru-RU" sz="2000" dirty="0">
                        <a:solidFill>
                          <a:srgbClr val="FF0000"/>
                        </a:solidFill>
                      </a:endParaRPr>
                    </a:p>
                  </a:txBody>
                  <a:tcPr/>
                </a:tc>
                <a:tc>
                  <a:txBody>
                    <a:bodyPr/>
                    <a:lstStyle/>
                    <a:p>
                      <a:r>
                        <a:rPr lang="ru-RU" sz="2000" dirty="0" smtClean="0">
                          <a:solidFill>
                            <a:srgbClr val="FF0000"/>
                          </a:solidFill>
                        </a:rPr>
                        <a:t>      960</a:t>
                      </a:r>
                      <a:endParaRPr lang="ru-RU" sz="2000" dirty="0">
                        <a:solidFill>
                          <a:srgbClr val="FF0000"/>
                        </a:solidFill>
                      </a:endParaRPr>
                    </a:p>
                  </a:txBody>
                  <a:tcPr/>
                </a:tc>
                <a:extLst>
                  <a:ext uri="{0D108BD9-81ED-4DB2-BD59-A6C34878D82A}">
                    <a16:rowId xmlns:a16="http://schemas.microsoft.com/office/drawing/2014/main" val="10008"/>
                  </a:ext>
                </a:extLst>
              </a:tr>
              <a:tr h="374791">
                <a:tc>
                  <a:txBody>
                    <a:bodyPr/>
                    <a:lstStyle/>
                    <a:p>
                      <a:r>
                        <a:rPr lang="ru-RU" sz="2000" dirty="0" smtClean="0"/>
                        <a:t> 9</a:t>
                      </a:r>
                      <a:endParaRPr lang="ru-RU" sz="2000" dirty="0"/>
                    </a:p>
                  </a:txBody>
                  <a:tcPr/>
                </a:tc>
                <a:tc>
                  <a:txBody>
                    <a:bodyPr/>
                    <a:lstStyle/>
                    <a:p>
                      <a:r>
                        <a:rPr lang="ru-RU" sz="2000" dirty="0" smtClean="0"/>
                        <a:t> </a:t>
                      </a:r>
                      <a:r>
                        <a:rPr lang="ru-RU" sz="2000" kern="1200" dirty="0" smtClean="0">
                          <a:solidFill>
                            <a:schemeClr val="dk1"/>
                          </a:solidFill>
                          <a:effectLst/>
                          <a:latin typeface="+mn-lt"/>
                          <a:ea typeface="+mn-ea"/>
                          <a:cs typeface="+mn-cs"/>
                        </a:rPr>
                        <a:t>Предельная дальность полёта пули, м</a:t>
                      </a:r>
                      <a:endParaRPr lang="ru-RU" sz="2000" dirty="0"/>
                    </a:p>
                  </a:txBody>
                  <a:tcPr/>
                </a:tc>
                <a:tc>
                  <a:txBody>
                    <a:bodyPr/>
                    <a:lstStyle/>
                    <a:p>
                      <a:r>
                        <a:rPr lang="ru-RU" sz="2000" dirty="0" smtClean="0"/>
                        <a:t>   3150</a:t>
                      </a:r>
                      <a:endParaRPr lang="ru-RU" sz="2000" dirty="0"/>
                    </a:p>
                  </a:txBody>
                  <a:tcPr/>
                </a:tc>
                <a:tc>
                  <a:txBody>
                    <a:bodyPr/>
                    <a:lstStyle/>
                    <a:p>
                      <a:r>
                        <a:rPr lang="ru-RU" sz="2000" dirty="0" smtClean="0"/>
                        <a:t>    3150</a:t>
                      </a:r>
                      <a:endParaRPr lang="ru-RU" sz="2000" dirty="0"/>
                    </a:p>
                  </a:txBody>
                  <a:tcPr/>
                </a:tc>
                <a:extLst>
                  <a:ext uri="{0D108BD9-81ED-4DB2-BD59-A6C34878D82A}">
                    <a16:rowId xmlns:a16="http://schemas.microsoft.com/office/drawing/2014/main" val="10009"/>
                  </a:ext>
                </a:extLst>
              </a:tr>
              <a:tr h="706748">
                <a:tc>
                  <a:txBody>
                    <a:bodyPr/>
                    <a:lstStyle/>
                    <a:p>
                      <a:r>
                        <a:rPr lang="ru-RU" sz="2000" dirty="0" smtClean="0"/>
                        <a:t>10</a:t>
                      </a:r>
                      <a:endParaRPr lang="ru-RU" sz="2000" dirty="0"/>
                    </a:p>
                  </a:txBody>
                  <a:tcPr/>
                </a:tc>
                <a:tc>
                  <a:txBody>
                    <a:bodyPr/>
                    <a:lstStyle/>
                    <a:p>
                      <a:pPr algn="just">
                        <a:lnSpc>
                          <a:spcPct val="100000"/>
                        </a:lnSpc>
                        <a:spcAft>
                          <a:spcPts val="0"/>
                        </a:spcAft>
                      </a:pPr>
                      <a:r>
                        <a:rPr lang="ru-RU" sz="2000" b="1" dirty="0" smtClean="0">
                          <a:latin typeface="+mn-lt"/>
                          <a:ea typeface="Times New Roman"/>
                          <a:cs typeface="Arial" pitchFamily="34" charset="0"/>
                        </a:rPr>
                        <a:t> </a:t>
                      </a:r>
                      <a:r>
                        <a:rPr lang="ru-RU" sz="2000" b="0" dirty="0" smtClean="0">
                          <a:latin typeface="+mn-lt"/>
                          <a:ea typeface="Times New Roman"/>
                          <a:cs typeface="Arial" pitchFamily="34" charset="0"/>
                        </a:rPr>
                        <a:t>Масса автомата без штык-ножа, кг</a:t>
                      </a:r>
                    </a:p>
                    <a:p>
                      <a:pPr marL="0" lvl="0" indent="0" algn="just">
                        <a:lnSpc>
                          <a:spcPct val="100000"/>
                        </a:lnSpc>
                        <a:spcAft>
                          <a:spcPts val="0"/>
                        </a:spcAft>
                        <a:buFont typeface="Symbol"/>
                        <a:buNone/>
                        <a:tabLst>
                          <a:tab pos="539115" algn="l"/>
                        </a:tabLst>
                      </a:pPr>
                      <a:r>
                        <a:rPr lang="ru-RU" sz="2000" b="0" dirty="0" smtClean="0">
                          <a:latin typeface="+mn-lt"/>
                          <a:ea typeface="Times New Roman"/>
                          <a:cs typeface="Arial" pitchFamily="34" charset="0"/>
                        </a:rPr>
                        <a:t>-  со снаряжённым магазином</a:t>
                      </a:r>
                    </a:p>
                  </a:txBody>
                  <a:tcPr/>
                </a:tc>
                <a:tc>
                  <a:txBody>
                    <a:bodyPr/>
                    <a:lstStyle/>
                    <a:p>
                      <a:endParaRPr lang="ru-RU" sz="2000" dirty="0" smtClean="0">
                        <a:solidFill>
                          <a:srgbClr val="FF0000"/>
                        </a:solidFill>
                      </a:endParaRPr>
                    </a:p>
                    <a:p>
                      <a:r>
                        <a:rPr lang="ru-RU" sz="2000" dirty="0" smtClean="0">
                          <a:solidFill>
                            <a:srgbClr val="FF0000"/>
                          </a:solidFill>
                        </a:rPr>
                        <a:t>      3,6</a:t>
                      </a:r>
                      <a:endParaRPr lang="ru-RU" sz="2000" dirty="0">
                        <a:solidFill>
                          <a:srgbClr val="FF0000"/>
                        </a:solidFill>
                      </a:endParaRPr>
                    </a:p>
                  </a:txBody>
                  <a:tcPr/>
                </a:tc>
                <a:tc>
                  <a:txBody>
                    <a:bodyPr/>
                    <a:lstStyle/>
                    <a:p>
                      <a:endParaRPr lang="ru-RU" sz="2000" dirty="0" smtClean="0">
                        <a:solidFill>
                          <a:srgbClr val="FF0000"/>
                        </a:solidFill>
                      </a:endParaRPr>
                    </a:p>
                    <a:p>
                      <a:r>
                        <a:rPr lang="ru-RU" sz="2000" dirty="0" smtClean="0">
                          <a:solidFill>
                            <a:srgbClr val="FF0000"/>
                          </a:solidFill>
                        </a:rPr>
                        <a:t>     5,92</a:t>
                      </a:r>
                      <a:endParaRPr lang="ru-RU" sz="2000" dirty="0">
                        <a:solidFill>
                          <a:srgbClr val="FF0000"/>
                        </a:solidFill>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17714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8892480" cy="360040"/>
          </a:xfrm>
        </p:spPr>
        <p:txBody>
          <a:bodyPr>
            <a:noAutofit/>
          </a:bodyPr>
          <a:lstStyle/>
          <a:p>
            <a:r>
              <a:rPr lang="ru-RU" sz="2800" b="1" dirty="0" smtClean="0">
                <a:latin typeface="Arial" pitchFamily="34" charset="0"/>
                <a:cs typeface="Arial" pitchFamily="34" charset="0"/>
              </a:rPr>
              <a:t> </a:t>
            </a:r>
            <a:r>
              <a:rPr lang="ru-RU" sz="2800" b="1" dirty="0">
                <a:solidFill>
                  <a:srgbClr val="FF0000"/>
                </a:solidFill>
                <a:cs typeface="Arial" pitchFamily="34" charset="0"/>
              </a:rPr>
              <a:t>Основные боевые характеристики АКМ-74 и </a:t>
            </a:r>
            <a:r>
              <a:rPr lang="ru-RU" sz="2800" b="1" dirty="0" smtClean="0">
                <a:solidFill>
                  <a:srgbClr val="FF0000"/>
                </a:solidFill>
                <a:cs typeface="Arial" pitchFamily="34" charset="0"/>
              </a:rPr>
              <a:t>РПК-74 </a:t>
            </a:r>
            <a:r>
              <a:rPr lang="ru-RU" sz="2800" dirty="0">
                <a:solidFill>
                  <a:srgbClr val="FF0000"/>
                </a:solidFill>
              </a:rPr>
              <a:t/>
            </a:r>
            <a:br>
              <a:rPr lang="ru-RU" sz="2800" dirty="0">
                <a:solidFill>
                  <a:srgbClr val="FF0000"/>
                </a:solidFill>
              </a:rPr>
            </a:br>
            <a:endParaRPr lang="ru-RU" sz="2800"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78179525"/>
              </p:ext>
            </p:extLst>
          </p:nvPr>
        </p:nvGraphicFramePr>
        <p:xfrm>
          <a:off x="467544" y="1196752"/>
          <a:ext cx="8208912" cy="530352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370840">
                <a:tc>
                  <a:txBody>
                    <a:bodyPr/>
                    <a:lstStyle/>
                    <a:p>
                      <a:r>
                        <a:rPr lang="ru-RU" sz="2400" dirty="0" smtClean="0"/>
                        <a:t>№ </a:t>
                      </a:r>
                      <a:r>
                        <a:rPr lang="ru-RU" sz="2400" dirty="0" err="1" smtClean="0"/>
                        <a:t>пп</a:t>
                      </a:r>
                      <a:endParaRPr lang="ru-R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               Характеристика</a:t>
                      </a:r>
                    </a:p>
                    <a:p>
                      <a:endParaRPr lang="ru-RU" sz="2400" dirty="0"/>
                    </a:p>
                  </a:txBody>
                  <a:tcPr/>
                </a:tc>
                <a:tc>
                  <a:txBody>
                    <a:bodyPr/>
                    <a:lstStyle/>
                    <a:p>
                      <a:r>
                        <a:rPr lang="ru-RU" sz="2400" dirty="0" smtClean="0"/>
                        <a:t>  АК-74</a:t>
                      </a:r>
                      <a:endParaRPr lang="ru-R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   РПК-74</a:t>
                      </a:r>
                    </a:p>
                    <a:p>
                      <a:endParaRPr lang="ru-RU" sz="2400" dirty="0"/>
                    </a:p>
                  </a:txBody>
                  <a:tcPr/>
                </a:tc>
                <a:extLst>
                  <a:ext uri="{0D108BD9-81ED-4DB2-BD59-A6C34878D82A}">
                    <a16:rowId xmlns:a16="http://schemas.microsoft.com/office/drawing/2014/main" val="10000"/>
                  </a:ext>
                </a:extLst>
              </a:tr>
              <a:tr h="370840">
                <a:tc>
                  <a:txBody>
                    <a:bodyPr/>
                    <a:lstStyle/>
                    <a:p>
                      <a:r>
                        <a:rPr lang="ru-RU" sz="2400" dirty="0" smtClean="0"/>
                        <a:t> 11</a:t>
                      </a:r>
                      <a:endParaRPr lang="ru-RU" sz="2400" dirty="0"/>
                    </a:p>
                  </a:txBody>
                  <a:tcPr/>
                </a:tc>
                <a:tc>
                  <a:txBody>
                    <a:bodyPr/>
                    <a:lstStyle/>
                    <a:p>
                      <a:r>
                        <a:rPr lang="ru-RU" sz="2400" kern="1200" dirty="0" smtClean="0">
                          <a:solidFill>
                            <a:schemeClr val="dk1"/>
                          </a:solidFill>
                          <a:effectLst/>
                          <a:latin typeface="+mn-lt"/>
                          <a:ea typeface="+mn-ea"/>
                          <a:cs typeface="+mn-cs"/>
                        </a:rPr>
                        <a:t> Масса штык-ножа, кг</a:t>
                      </a:r>
                      <a:endParaRPr lang="ru-RU" sz="2400" dirty="0"/>
                    </a:p>
                  </a:txBody>
                  <a:tcPr/>
                </a:tc>
                <a:tc>
                  <a:txBody>
                    <a:bodyPr/>
                    <a:lstStyle/>
                    <a:p>
                      <a:r>
                        <a:rPr lang="ru-RU" sz="2400" dirty="0" smtClean="0">
                          <a:solidFill>
                            <a:srgbClr val="FF0000"/>
                          </a:solidFill>
                        </a:rPr>
                        <a:t>   0,45</a:t>
                      </a:r>
                      <a:endParaRPr lang="ru-RU" sz="2400" dirty="0">
                        <a:solidFill>
                          <a:srgbClr val="FF0000"/>
                        </a:solidFill>
                      </a:endParaRPr>
                    </a:p>
                  </a:txBody>
                  <a:tcPr/>
                </a:tc>
                <a:tc>
                  <a:txBody>
                    <a:bodyPr/>
                    <a:lstStyle/>
                    <a:p>
                      <a:r>
                        <a:rPr lang="ru-RU" sz="2400" dirty="0" smtClean="0">
                          <a:solidFill>
                            <a:srgbClr val="FF0000"/>
                          </a:solidFill>
                        </a:rPr>
                        <a:t>         -</a:t>
                      </a:r>
                      <a:endParaRPr lang="ru-RU" sz="2400" dirty="0">
                        <a:solidFill>
                          <a:srgbClr val="FF0000"/>
                        </a:solidFill>
                      </a:endParaRPr>
                    </a:p>
                  </a:txBody>
                  <a:tcPr/>
                </a:tc>
                <a:extLst>
                  <a:ext uri="{0D108BD9-81ED-4DB2-BD59-A6C34878D82A}">
                    <a16:rowId xmlns:a16="http://schemas.microsoft.com/office/drawing/2014/main" val="10001"/>
                  </a:ext>
                </a:extLst>
              </a:tr>
              <a:tr h="370840">
                <a:tc>
                  <a:txBody>
                    <a:bodyPr/>
                    <a:lstStyle/>
                    <a:p>
                      <a:r>
                        <a:rPr lang="ru-RU" sz="2400" dirty="0" smtClean="0"/>
                        <a:t> 12</a:t>
                      </a:r>
                      <a:endParaRPr lang="ru-RU" sz="2400" dirty="0"/>
                    </a:p>
                  </a:txBody>
                  <a:tcPr/>
                </a:tc>
                <a:tc>
                  <a:txBody>
                    <a:bodyPr/>
                    <a:lstStyle/>
                    <a:p>
                      <a:r>
                        <a:rPr lang="ru-RU" sz="2400" kern="1200" dirty="0" smtClean="0">
                          <a:solidFill>
                            <a:schemeClr val="dk1"/>
                          </a:solidFill>
                          <a:effectLst/>
                          <a:latin typeface="+mn-lt"/>
                          <a:ea typeface="+mn-ea"/>
                          <a:cs typeface="+mn-cs"/>
                        </a:rPr>
                        <a:t> Ёмкость магазина, патронов</a:t>
                      </a:r>
                      <a:endParaRPr lang="ru-RU" sz="2400" dirty="0"/>
                    </a:p>
                  </a:txBody>
                  <a:tcPr/>
                </a:tc>
                <a:tc>
                  <a:txBody>
                    <a:bodyPr/>
                    <a:lstStyle/>
                    <a:p>
                      <a:r>
                        <a:rPr lang="ru-RU" sz="2400" dirty="0" smtClean="0">
                          <a:solidFill>
                            <a:srgbClr val="FF0000"/>
                          </a:solidFill>
                        </a:rPr>
                        <a:t>     30</a:t>
                      </a:r>
                      <a:endParaRPr lang="ru-RU" sz="2400" dirty="0">
                        <a:solidFill>
                          <a:srgbClr val="FF0000"/>
                        </a:solidFill>
                      </a:endParaRPr>
                    </a:p>
                  </a:txBody>
                  <a:tcPr/>
                </a:tc>
                <a:tc>
                  <a:txBody>
                    <a:bodyPr/>
                    <a:lstStyle/>
                    <a:p>
                      <a:r>
                        <a:rPr lang="ru-RU" sz="2400" dirty="0" smtClean="0">
                          <a:solidFill>
                            <a:srgbClr val="FF0000"/>
                          </a:solidFill>
                        </a:rPr>
                        <a:t>        45</a:t>
                      </a:r>
                      <a:endParaRPr lang="ru-RU" sz="2400" dirty="0">
                        <a:solidFill>
                          <a:srgbClr val="FF0000"/>
                        </a:solidFill>
                      </a:endParaRPr>
                    </a:p>
                  </a:txBody>
                  <a:tcPr/>
                </a:tc>
                <a:extLst>
                  <a:ext uri="{0D108BD9-81ED-4DB2-BD59-A6C34878D82A}">
                    <a16:rowId xmlns:a16="http://schemas.microsoft.com/office/drawing/2014/main" val="10002"/>
                  </a:ext>
                </a:extLst>
              </a:tr>
              <a:tr h="370840">
                <a:tc>
                  <a:txBody>
                    <a:bodyPr/>
                    <a:lstStyle/>
                    <a:p>
                      <a:r>
                        <a:rPr lang="ru-RU" sz="2400" dirty="0" smtClean="0"/>
                        <a:t> 13</a:t>
                      </a:r>
                      <a:endParaRPr lang="ru-RU" sz="2400" dirty="0"/>
                    </a:p>
                  </a:txBody>
                  <a:tcPr/>
                </a:tc>
                <a:tc>
                  <a:txBody>
                    <a:bodyPr/>
                    <a:lstStyle/>
                    <a:p>
                      <a:r>
                        <a:rPr lang="ru-RU" sz="2400" kern="1200" dirty="0" smtClean="0">
                          <a:solidFill>
                            <a:schemeClr val="dk1"/>
                          </a:solidFill>
                          <a:effectLst/>
                          <a:latin typeface="+mn-lt"/>
                          <a:ea typeface="+mn-ea"/>
                          <a:cs typeface="+mn-cs"/>
                        </a:rPr>
                        <a:t> Масса патрона, г</a:t>
                      </a:r>
                      <a:endParaRPr lang="ru-RU" sz="2400" dirty="0"/>
                    </a:p>
                  </a:txBody>
                  <a:tcPr/>
                </a:tc>
                <a:tc>
                  <a:txBody>
                    <a:bodyPr/>
                    <a:lstStyle/>
                    <a:p>
                      <a:r>
                        <a:rPr lang="ru-RU" sz="2400" dirty="0" smtClean="0"/>
                        <a:t>  10,2</a:t>
                      </a:r>
                      <a:endParaRPr lang="ru-RU" sz="2400" dirty="0"/>
                    </a:p>
                  </a:txBody>
                  <a:tcPr/>
                </a:tc>
                <a:tc>
                  <a:txBody>
                    <a:bodyPr/>
                    <a:lstStyle/>
                    <a:p>
                      <a:r>
                        <a:rPr lang="ru-RU" sz="2400" dirty="0" smtClean="0"/>
                        <a:t>     10,2</a:t>
                      </a:r>
                      <a:endParaRPr lang="ru-RU" sz="2400" dirty="0"/>
                    </a:p>
                  </a:txBody>
                  <a:tcPr/>
                </a:tc>
                <a:extLst>
                  <a:ext uri="{0D108BD9-81ED-4DB2-BD59-A6C34878D82A}">
                    <a16:rowId xmlns:a16="http://schemas.microsoft.com/office/drawing/2014/main" val="10003"/>
                  </a:ext>
                </a:extLst>
              </a:tr>
              <a:tr h="370840">
                <a:tc>
                  <a:txBody>
                    <a:bodyPr/>
                    <a:lstStyle/>
                    <a:p>
                      <a:r>
                        <a:rPr lang="ru-RU" sz="2400" dirty="0" smtClean="0"/>
                        <a:t> 14</a:t>
                      </a:r>
                      <a:endParaRPr lang="ru-RU" sz="2400" dirty="0"/>
                    </a:p>
                  </a:txBody>
                  <a:tcPr/>
                </a:tc>
                <a:tc>
                  <a:txBody>
                    <a:bodyPr/>
                    <a:lstStyle/>
                    <a:p>
                      <a:r>
                        <a:rPr lang="ru-RU" sz="2400" dirty="0" smtClean="0"/>
                        <a:t> </a:t>
                      </a:r>
                      <a:r>
                        <a:rPr lang="ru-RU" sz="2400" kern="1200" dirty="0" smtClean="0">
                          <a:solidFill>
                            <a:schemeClr val="dk1"/>
                          </a:solidFill>
                          <a:effectLst/>
                          <a:latin typeface="+mn-lt"/>
                          <a:ea typeface="+mn-ea"/>
                          <a:cs typeface="+mn-cs"/>
                        </a:rPr>
                        <a:t>Масса пули, г</a:t>
                      </a:r>
                      <a:endParaRPr lang="ru-RU" sz="2400" dirty="0"/>
                    </a:p>
                  </a:txBody>
                  <a:tcPr/>
                </a:tc>
                <a:tc>
                  <a:txBody>
                    <a:bodyPr/>
                    <a:lstStyle/>
                    <a:p>
                      <a:r>
                        <a:rPr lang="ru-RU" sz="2400" dirty="0" smtClean="0"/>
                        <a:t>    3,4</a:t>
                      </a:r>
                      <a:endParaRPr lang="ru-RU" sz="2400" dirty="0"/>
                    </a:p>
                  </a:txBody>
                  <a:tcPr/>
                </a:tc>
                <a:tc>
                  <a:txBody>
                    <a:bodyPr/>
                    <a:lstStyle/>
                    <a:p>
                      <a:r>
                        <a:rPr lang="ru-RU" sz="2400" dirty="0" smtClean="0"/>
                        <a:t>       3,4</a:t>
                      </a:r>
                      <a:endParaRPr lang="ru-RU" sz="2400" dirty="0"/>
                    </a:p>
                  </a:txBody>
                  <a:tcPr/>
                </a:tc>
                <a:extLst>
                  <a:ext uri="{0D108BD9-81ED-4DB2-BD59-A6C34878D82A}">
                    <a16:rowId xmlns:a16="http://schemas.microsoft.com/office/drawing/2014/main" val="10004"/>
                  </a:ext>
                </a:extLst>
              </a:tr>
              <a:tr h="370840">
                <a:tc>
                  <a:txBody>
                    <a:bodyPr/>
                    <a:lstStyle/>
                    <a:p>
                      <a:r>
                        <a:rPr lang="ru-RU" sz="2400" dirty="0" smtClean="0"/>
                        <a:t> 15</a:t>
                      </a:r>
                      <a:endParaRPr lang="ru-RU" sz="2400" dirty="0"/>
                    </a:p>
                  </a:txBody>
                  <a:tcPr/>
                </a:tc>
                <a:tc>
                  <a:txBody>
                    <a:bodyPr/>
                    <a:lstStyle/>
                    <a:p>
                      <a:r>
                        <a:rPr lang="ru-RU" sz="2400" dirty="0" smtClean="0"/>
                        <a:t> </a:t>
                      </a:r>
                      <a:r>
                        <a:rPr lang="ru-RU" sz="2400" kern="1200" dirty="0" smtClean="0">
                          <a:solidFill>
                            <a:schemeClr val="dk1"/>
                          </a:solidFill>
                          <a:effectLst/>
                          <a:latin typeface="+mn-lt"/>
                          <a:ea typeface="+mn-ea"/>
                          <a:cs typeface="+mn-cs"/>
                        </a:rPr>
                        <a:t>Масса порохового заряда, г</a:t>
                      </a:r>
                      <a:endParaRPr lang="ru-RU" sz="2400" dirty="0"/>
                    </a:p>
                  </a:txBody>
                  <a:tcPr/>
                </a:tc>
                <a:tc>
                  <a:txBody>
                    <a:bodyPr/>
                    <a:lstStyle/>
                    <a:p>
                      <a:r>
                        <a:rPr lang="ru-RU" sz="2400" dirty="0" smtClean="0"/>
                        <a:t>   1,45</a:t>
                      </a:r>
                      <a:endParaRPr lang="ru-RU" sz="2400" dirty="0"/>
                    </a:p>
                  </a:txBody>
                  <a:tcPr/>
                </a:tc>
                <a:tc>
                  <a:txBody>
                    <a:bodyPr/>
                    <a:lstStyle/>
                    <a:p>
                      <a:r>
                        <a:rPr lang="ru-RU" sz="2400" dirty="0" smtClean="0"/>
                        <a:t>    1,45</a:t>
                      </a:r>
                      <a:endParaRPr lang="ru-RU"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29662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Autofit/>
          </a:bodyPr>
          <a:lstStyle/>
          <a:p>
            <a:r>
              <a:rPr lang="ru-RU" sz="3200" b="1" dirty="0" smtClean="0">
                <a:solidFill>
                  <a:srgbClr val="FF0000"/>
                </a:solidFill>
                <a:cs typeface="Arial" pitchFamily="34" charset="0"/>
              </a:rPr>
              <a:t>Общее </a:t>
            </a:r>
            <a:r>
              <a:rPr lang="ru-RU" sz="3200" b="1" dirty="0">
                <a:solidFill>
                  <a:srgbClr val="FF0000"/>
                </a:solidFill>
                <a:cs typeface="Arial" pitchFamily="34" charset="0"/>
              </a:rPr>
              <a:t>устройство автомата АК-74</a:t>
            </a:r>
            <a:endParaRPr lang="ru-RU" sz="3200" dirty="0">
              <a:solidFill>
                <a:srgbClr val="FF0000"/>
              </a:solidFill>
            </a:endParaRPr>
          </a:p>
        </p:txBody>
      </p:sp>
      <p:pic>
        <p:nvPicPr>
          <p:cNvPr id="4" name="Объект 3" descr="http://school212.ru/file/ak74_7_2.jpg"/>
          <p:cNvPicPr>
            <a:picLocks noGrp="1"/>
          </p:cNvPicPr>
          <p:nvPr>
            <p:ph idx="1"/>
          </p:nvPr>
        </p:nvPicPr>
        <p:blipFill>
          <a:blip r:embed="rId2" cstate="print"/>
          <a:stretch>
            <a:fillRect/>
          </a:stretch>
        </p:blipFill>
        <p:spPr bwMode="auto">
          <a:xfrm>
            <a:off x="0" y="620688"/>
            <a:ext cx="9144000" cy="6237312"/>
          </a:xfrm>
          <a:prstGeom prst="rect">
            <a:avLst/>
          </a:prstGeom>
          <a:noFill/>
          <a:ln w="9525">
            <a:noFill/>
            <a:miter lim="800000"/>
            <a:headEnd/>
            <a:tailEnd/>
          </a:ln>
        </p:spPr>
      </p:pic>
    </p:spTree>
    <p:extLst>
      <p:ext uri="{BB962C8B-B14F-4D97-AF65-F5344CB8AC3E}">
        <p14:creationId xmlns:p14="http://schemas.microsoft.com/office/powerpoint/2010/main" val="1770793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4244"/>
            <a:ext cx="9144000" cy="511156"/>
          </a:xfrm>
        </p:spPr>
        <p:txBody>
          <a:bodyPr>
            <a:noAutofit/>
          </a:bodyPr>
          <a:lstStyle/>
          <a:p>
            <a:r>
              <a:rPr lang="ru-RU" sz="3200" b="1" dirty="0" smtClean="0">
                <a:solidFill>
                  <a:srgbClr val="FF0000"/>
                </a:solidFill>
                <a:cs typeface="Arial" pitchFamily="34" charset="0"/>
              </a:rPr>
              <a:t>Назначение частей и механизмов автомата АК-74 </a:t>
            </a:r>
            <a:endParaRPr lang="ru-RU" sz="3200" dirty="0"/>
          </a:p>
        </p:txBody>
      </p:sp>
      <p:sp>
        <p:nvSpPr>
          <p:cNvPr id="3" name="Содержимое 2"/>
          <p:cNvSpPr>
            <a:spLocks noGrp="1"/>
          </p:cNvSpPr>
          <p:nvPr>
            <p:ph idx="1"/>
          </p:nvPr>
        </p:nvSpPr>
        <p:spPr>
          <a:xfrm>
            <a:off x="0" y="620688"/>
            <a:ext cx="9144000" cy="6072206"/>
          </a:xfrm>
          <a:solidFill>
            <a:schemeClr val="tx2">
              <a:lumMod val="20000"/>
              <a:lumOff val="80000"/>
            </a:schemeClr>
          </a:solidFill>
        </p:spPr>
        <p:txBody>
          <a:bodyPr>
            <a:noAutofit/>
          </a:bodyPr>
          <a:lstStyle/>
          <a:p>
            <a:pPr lvl="0">
              <a:buFont typeface="+mj-lt"/>
              <a:buAutoNum type="arabicPeriod"/>
            </a:pPr>
            <a:r>
              <a:rPr lang="ru-RU" sz="2000" b="1" dirty="0" smtClean="0">
                <a:solidFill>
                  <a:srgbClr val="0000CC"/>
                </a:solidFill>
              </a:rPr>
              <a:t>Ствол</a:t>
            </a:r>
            <a:r>
              <a:rPr lang="ru-RU" sz="2000" dirty="0" smtClean="0"/>
              <a:t> -  для направления </a:t>
            </a:r>
            <a:r>
              <a:rPr lang="ru-RU" sz="2000" dirty="0"/>
              <a:t>полета пули</a:t>
            </a:r>
            <a:r>
              <a:rPr lang="ru-RU" sz="2000" dirty="0" smtClean="0"/>
              <a:t>;</a:t>
            </a:r>
          </a:p>
          <a:p>
            <a:pPr lvl="0">
              <a:buFont typeface="+mj-lt"/>
              <a:buAutoNum type="arabicPeriod"/>
            </a:pPr>
            <a:r>
              <a:rPr lang="ru-RU" sz="2000" b="1" dirty="0" smtClean="0">
                <a:solidFill>
                  <a:srgbClr val="0000CC"/>
                </a:solidFill>
              </a:rPr>
              <a:t>Дульный </a:t>
            </a:r>
            <a:r>
              <a:rPr lang="ru-RU" sz="2000" b="1" dirty="0">
                <a:solidFill>
                  <a:srgbClr val="0000CC"/>
                </a:solidFill>
              </a:rPr>
              <a:t>тормоз-компенсатор</a:t>
            </a:r>
            <a:r>
              <a:rPr lang="ru-RU" sz="2000" b="1" dirty="0"/>
              <a:t> </a:t>
            </a:r>
            <a:r>
              <a:rPr lang="ru-RU" sz="2000" dirty="0" smtClean="0"/>
              <a:t>- </a:t>
            </a:r>
            <a:r>
              <a:rPr lang="ru-RU" sz="2000" dirty="0"/>
              <a:t>для повышения кучности боя и уменьшения </a:t>
            </a:r>
            <a:r>
              <a:rPr lang="ru-RU" sz="2000" dirty="0" smtClean="0"/>
              <a:t>энергии отдачи ;</a:t>
            </a:r>
          </a:p>
          <a:p>
            <a:pPr lvl="0">
              <a:buFont typeface="+mj-lt"/>
              <a:buAutoNum type="arabicPeriod"/>
            </a:pPr>
            <a:r>
              <a:rPr lang="ru-RU" sz="2000" b="1" dirty="0" smtClean="0">
                <a:solidFill>
                  <a:srgbClr val="0000CC"/>
                </a:solidFill>
              </a:rPr>
              <a:t>Ствольная коробка</a:t>
            </a:r>
            <a:r>
              <a:rPr lang="ru-RU" sz="2000" dirty="0" smtClean="0"/>
              <a:t> – для соединения частей и механизмов автомата, обеспечения закрывания </a:t>
            </a:r>
            <a:r>
              <a:rPr lang="ru-RU" sz="2000" dirty="0"/>
              <a:t>канала ствола затвором и </a:t>
            </a:r>
            <a:r>
              <a:rPr lang="ru-RU" sz="2000" dirty="0" smtClean="0"/>
              <a:t>запирания </a:t>
            </a:r>
            <a:r>
              <a:rPr lang="ru-RU" sz="2000" dirty="0"/>
              <a:t>затвора. В ствольной коробке помещается </a:t>
            </a:r>
            <a:r>
              <a:rPr lang="ru-RU" sz="2000" dirty="0" smtClean="0"/>
              <a:t>ударно-спусковой механизм;</a:t>
            </a:r>
          </a:p>
          <a:p>
            <a:pPr lvl="0">
              <a:buFont typeface="+mj-lt"/>
              <a:buAutoNum type="arabicPeriod"/>
            </a:pPr>
            <a:r>
              <a:rPr lang="ru-RU" sz="2000" b="1" dirty="0" smtClean="0">
                <a:solidFill>
                  <a:srgbClr val="0000CC"/>
                </a:solidFill>
              </a:rPr>
              <a:t>Крышка </a:t>
            </a:r>
            <a:r>
              <a:rPr lang="ru-RU" sz="2000" b="1" dirty="0">
                <a:solidFill>
                  <a:srgbClr val="0000CC"/>
                </a:solidFill>
              </a:rPr>
              <a:t>ствольной коробки</a:t>
            </a:r>
            <a:r>
              <a:rPr lang="ru-RU" sz="2000" dirty="0"/>
              <a:t> - предохраняет от загрязнения части и </a:t>
            </a:r>
            <a:r>
              <a:rPr lang="ru-RU" sz="2000" dirty="0" smtClean="0"/>
              <a:t>механизмы, помещенные </a:t>
            </a:r>
            <a:r>
              <a:rPr lang="ru-RU" sz="2000" dirty="0"/>
              <a:t>в </a:t>
            </a:r>
            <a:r>
              <a:rPr lang="ru-RU" sz="2000" dirty="0" smtClean="0"/>
              <a:t>ствольной </a:t>
            </a:r>
            <a:r>
              <a:rPr lang="ru-RU" sz="2000" dirty="0"/>
              <a:t>коробке</a:t>
            </a:r>
            <a:r>
              <a:rPr lang="ru-RU" sz="2000" dirty="0" smtClean="0"/>
              <a:t>;</a:t>
            </a:r>
          </a:p>
          <a:p>
            <a:pPr>
              <a:buFont typeface="+mj-lt"/>
              <a:buAutoNum type="arabicPeriod"/>
            </a:pPr>
            <a:r>
              <a:rPr lang="ru-RU" sz="2000" b="1" dirty="0" smtClean="0">
                <a:solidFill>
                  <a:srgbClr val="0000CC"/>
                </a:solidFill>
              </a:rPr>
              <a:t>Приклад и пистолетная рукоятка</a:t>
            </a:r>
            <a:r>
              <a:rPr lang="ru-RU" sz="2000" dirty="0" smtClean="0"/>
              <a:t> - обеспечивает удобство стрельбы из автомата.</a:t>
            </a:r>
            <a:endParaRPr lang="ru-RU" sz="2000" dirty="0"/>
          </a:p>
          <a:p>
            <a:pPr lvl="0">
              <a:buFont typeface="+mj-lt"/>
              <a:buAutoNum type="arabicPeriod"/>
            </a:pPr>
            <a:r>
              <a:rPr lang="ru-RU" sz="2000" b="1" dirty="0" smtClean="0">
                <a:solidFill>
                  <a:srgbClr val="0000CC"/>
                </a:solidFill>
              </a:rPr>
              <a:t>Возвратный </a:t>
            </a:r>
            <a:r>
              <a:rPr lang="ru-RU" sz="2000" b="1" dirty="0">
                <a:solidFill>
                  <a:srgbClr val="0000CC"/>
                </a:solidFill>
              </a:rPr>
              <a:t>механизм</a:t>
            </a:r>
            <a:r>
              <a:rPr lang="ru-RU" sz="2000" dirty="0"/>
              <a:t> - </a:t>
            </a:r>
            <a:r>
              <a:rPr lang="ru-RU" sz="2000" dirty="0" smtClean="0"/>
              <a:t>для </a:t>
            </a:r>
            <a:r>
              <a:rPr lang="ru-RU" sz="2000" dirty="0"/>
              <a:t>возвращения затворной рамы с затвором в </a:t>
            </a:r>
            <a:r>
              <a:rPr lang="ru-RU" sz="2000" dirty="0" smtClean="0"/>
              <a:t>переднее положение;</a:t>
            </a:r>
          </a:p>
          <a:p>
            <a:pPr lvl="0">
              <a:buFont typeface="+mj-lt"/>
              <a:buAutoNum type="arabicPeriod"/>
            </a:pPr>
            <a:r>
              <a:rPr lang="ru-RU" sz="2000" b="1" dirty="0" smtClean="0">
                <a:solidFill>
                  <a:srgbClr val="0000CC"/>
                </a:solidFill>
              </a:rPr>
              <a:t>Затворная рама с газовым поршнем</a:t>
            </a:r>
            <a:r>
              <a:rPr lang="ru-RU" sz="2000" dirty="0" smtClean="0"/>
              <a:t> </a:t>
            </a:r>
            <a:r>
              <a:rPr lang="ru-RU" sz="2000" dirty="0"/>
              <a:t>- </a:t>
            </a:r>
            <a:r>
              <a:rPr lang="ru-RU" sz="2000" dirty="0" smtClean="0"/>
              <a:t>для </a:t>
            </a:r>
            <a:r>
              <a:rPr lang="ru-RU" sz="2000" dirty="0"/>
              <a:t>приведения в действие затвора и </a:t>
            </a:r>
            <a:r>
              <a:rPr lang="ru-RU" sz="2000" dirty="0" smtClean="0"/>
              <a:t>ударно-спускового механизма</a:t>
            </a:r>
            <a:r>
              <a:rPr lang="ru-RU" sz="2000" dirty="0"/>
              <a:t>;</a:t>
            </a:r>
          </a:p>
          <a:p>
            <a:pPr lvl="0">
              <a:buFont typeface="+mj-lt"/>
              <a:buAutoNum type="arabicPeriod"/>
            </a:pPr>
            <a:r>
              <a:rPr lang="ru-RU" sz="2000" b="1" dirty="0" smtClean="0">
                <a:solidFill>
                  <a:srgbClr val="0000CC"/>
                </a:solidFill>
              </a:rPr>
              <a:t>Затвор</a:t>
            </a:r>
            <a:r>
              <a:rPr lang="ru-RU" sz="2000" dirty="0" smtClean="0"/>
              <a:t> - для </a:t>
            </a:r>
            <a:r>
              <a:rPr lang="ru-RU" sz="2000" dirty="0"/>
              <a:t>досылания патрона в патронник, закрывания канала ствола, </a:t>
            </a:r>
            <a:r>
              <a:rPr lang="ru-RU" sz="2000" dirty="0" smtClean="0"/>
              <a:t>разбивания капсюля </a:t>
            </a:r>
            <a:r>
              <a:rPr lang="ru-RU" sz="2000" dirty="0"/>
              <a:t>и извлечения из патронника </a:t>
            </a:r>
            <a:r>
              <a:rPr lang="ru-RU" sz="2000" dirty="0" smtClean="0"/>
              <a:t>гильзы;</a:t>
            </a:r>
          </a:p>
          <a:p>
            <a:pPr lvl="0">
              <a:buFont typeface="+mj-lt"/>
              <a:buAutoNum type="arabicPeriod"/>
            </a:pPr>
            <a:r>
              <a:rPr lang="ru-RU" sz="2000" b="1" dirty="0" smtClean="0">
                <a:solidFill>
                  <a:srgbClr val="0000CC"/>
                </a:solidFill>
              </a:rPr>
              <a:t>Газовая трубка со ствольной накладкой </a:t>
            </a:r>
            <a:r>
              <a:rPr lang="ru-RU" sz="2000" dirty="0" smtClean="0"/>
              <a:t>- для </a:t>
            </a:r>
            <a:r>
              <a:rPr lang="ru-RU" sz="2000" dirty="0"/>
              <a:t>направления движения газового поршня </a:t>
            </a:r>
            <a:r>
              <a:rPr lang="ru-RU" sz="2000" dirty="0" smtClean="0"/>
              <a:t>и предохранения </a:t>
            </a:r>
            <a:r>
              <a:rPr lang="ru-RU" sz="2000" dirty="0"/>
              <a:t>рук автоматчика от ожогов при стрельбе</a:t>
            </a:r>
            <a:r>
              <a:rPr lang="ru-RU" sz="20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36496" cy="562074"/>
          </a:xfrm>
        </p:spPr>
        <p:txBody>
          <a:bodyPr>
            <a:noAutofit/>
          </a:bodyPr>
          <a:lstStyle/>
          <a:p>
            <a:r>
              <a:rPr lang="ru-RU" sz="3200" b="1" dirty="0" smtClean="0">
                <a:solidFill>
                  <a:srgbClr val="FF0000"/>
                </a:solidFill>
                <a:cs typeface="Arial" pitchFamily="34" charset="0"/>
              </a:rPr>
              <a:t>Назначение частей и механизмов автомата АК-74 </a:t>
            </a:r>
            <a:endParaRPr lang="ru-RU" sz="3200" dirty="0"/>
          </a:p>
        </p:txBody>
      </p:sp>
      <p:sp>
        <p:nvSpPr>
          <p:cNvPr id="3" name="Объект 2"/>
          <p:cNvSpPr>
            <a:spLocks noGrp="1"/>
          </p:cNvSpPr>
          <p:nvPr>
            <p:ph idx="1"/>
          </p:nvPr>
        </p:nvSpPr>
        <p:spPr>
          <a:xfrm>
            <a:off x="0" y="836712"/>
            <a:ext cx="9144000" cy="5688632"/>
          </a:xfrm>
          <a:solidFill>
            <a:schemeClr val="tx2">
              <a:lumMod val="20000"/>
              <a:lumOff val="80000"/>
            </a:schemeClr>
          </a:solidFill>
        </p:spPr>
        <p:txBody>
          <a:bodyPr>
            <a:normAutofit/>
          </a:bodyPr>
          <a:lstStyle/>
          <a:p>
            <a:pPr>
              <a:spcAft>
                <a:spcPts val="600"/>
              </a:spcAft>
              <a:buFont typeface="+mj-lt"/>
              <a:buAutoNum type="arabicPeriod" startAt="10"/>
            </a:pPr>
            <a:r>
              <a:rPr lang="ru-RU" sz="2000" b="1" dirty="0" smtClean="0">
                <a:solidFill>
                  <a:srgbClr val="0000CC"/>
                </a:solidFill>
              </a:rPr>
              <a:t>Ударно-спусковой </a:t>
            </a:r>
            <a:r>
              <a:rPr lang="ru-RU" sz="2000" b="1" dirty="0">
                <a:solidFill>
                  <a:srgbClr val="0000CC"/>
                </a:solidFill>
              </a:rPr>
              <a:t>механизм</a:t>
            </a:r>
            <a:r>
              <a:rPr lang="ru-RU" sz="2000" dirty="0"/>
              <a:t> </a:t>
            </a:r>
            <a:r>
              <a:rPr lang="ru-RU" sz="2000" dirty="0" smtClean="0"/>
              <a:t>- для </a:t>
            </a:r>
            <a:r>
              <a:rPr lang="ru-RU" sz="2000" dirty="0"/>
              <a:t>спуска курка </a:t>
            </a:r>
            <a:r>
              <a:rPr lang="ru-RU" sz="2000" dirty="0" smtClean="0"/>
              <a:t>с </a:t>
            </a:r>
            <a:r>
              <a:rPr lang="ru-RU" sz="2000" dirty="0"/>
              <a:t>боевого взвода или со взвода </a:t>
            </a:r>
            <a:r>
              <a:rPr lang="ru-RU" sz="2000" dirty="0" smtClean="0"/>
              <a:t>автоспуска</a:t>
            </a:r>
            <a:r>
              <a:rPr lang="ru-RU" sz="2000" dirty="0"/>
              <a:t>, нанесения удара по ударнику, обеспечения </a:t>
            </a:r>
            <a:r>
              <a:rPr lang="ru-RU" sz="2000" dirty="0" smtClean="0"/>
              <a:t>ведения АВ </a:t>
            </a:r>
            <a:r>
              <a:rPr lang="ru-RU" sz="2000" dirty="0"/>
              <a:t>или </a:t>
            </a:r>
            <a:r>
              <a:rPr lang="ru-RU" sz="2000" dirty="0" smtClean="0"/>
              <a:t>ОД огня, прекращения </a:t>
            </a:r>
            <a:r>
              <a:rPr lang="ru-RU" sz="2000" dirty="0"/>
              <a:t>стрельбы, предотвращения </a:t>
            </a:r>
            <a:r>
              <a:rPr lang="ru-RU" sz="2000" dirty="0" smtClean="0"/>
              <a:t>выстрелов </a:t>
            </a:r>
            <a:r>
              <a:rPr lang="ru-RU" sz="2000" dirty="0"/>
              <a:t>при незапертом </a:t>
            </a:r>
            <a:r>
              <a:rPr lang="ru-RU" sz="2000" dirty="0" smtClean="0"/>
              <a:t>затворе </a:t>
            </a:r>
            <a:r>
              <a:rPr lang="ru-RU" sz="2000" dirty="0"/>
              <a:t>и для </a:t>
            </a:r>
            <a:r>
              <a:rPr lang="ru-RU" sz="2000" dirty="0" smtClean="0"/>
              <a:t>постановки </a:t>
            </a:r>
            <a:r>
              <a:rPr lang="ru-RU" sz="2000" dirty="0"/>
              <a:t>автомата на предохранитель.  </a:t>
            </a:r>
          </a:p>
          <a:p>
            <a:pPr lvl="0">
              <a:spcAft>
                <a:spcPts val="600"/>
              </a:spcAft>
              <a:buFont typeface="+mj-lt"/>
              <a:buAutoNum type="arabicPeriod" startAt="10"/>
            </a:pPr>
            <a:r>
              <a:rPr lang="ru-RU" sz="2000" b="1" dirty="0" smtClean="0">
                <a:solidFill>
                  <a:srgbClr val="0000CC"/>
                </a:solidFill>
              </a:rPr>
              <a:t>Цевье</a:t>
            </a:r>
            <a:r>
              <a:rPr lang="ru-RU" sz="2000" b="1" dirty="0" smtClean="0"/>
              <a:t>  </a:t>
            </a:r>
            <a:r>
              <a:rPr lang="ru-RU" sz="2000" dirty="0"/>
              <a:t>- </a:t>
            </a:r>
            <a:r>
              <a:rPr lang="ru-RU" sz="2000" dirty="0" smtClean="0"/>
              <a:t>для </a:t>
            </a:r>
            <a:r>
              <a:rPr lang="ru-RU" sz="2000" dirty="0"/>
              <a:t>удобства действия и для предохранения рук от ожогов;</a:t>
            </a:r>
          </a:p>
          <a:p>
            <a:pPr lvl="0">
              <a:spcAft>
                <a:spcPts val="600"/>
              </a:spcAft>
              <a:buFont typeface="+mj-lt"/>
              <a:buAutoNum type="arabicPeriod" startAt="10"/>
            </a:pPr>
            <a:r>
              <a:rPr lang="ru-RU" sz="2000" b="1" dirty="0" smtClean="0">
                <a:solidFill>
                  <a:srgbClr val="0000CC"/>
                </a:solidFill>
              </a:rPr>
              <a:t>Магазин</a:t>
            </a:r>
            <a:r>
              <a:rPr lang="ru-RU" sz="2000" dirty="0" smtClean="0"/>
              <a:t> </a:t>
            </a:r>
            <a:r>
              <a:rPr lang="ru-RU" sz="2000" dirty="0"/>
              <a:t>- </a:t>
            </a:r>
            <a:r>
              <a:rPr lang="ru-RU" sz="2000" dirty="0" smtClean="0"/>
              <a:t>для </a:t>
            </a:r>
            <a:r>
              <a:rPr lang="ru-RU" sz="2000" dirty="0"/>
              <a:t>помещения патронов и подачи их в ствольную </a:t>
            </a:r>
            <a:r>
              <a:rPr lang="ru-RU" sz="2000" dirty="0" smtClean="0"/>
              <a:t>коробку;</a:t>
            </a:r>
          </a:p>
          <a:p>
            <a:pPr lvl="0">
              <a:spcAft>
                <a:spcPts val="600"/>
              </a:spcAft>
              <a:buFont typeface="+mj-lt"/>
              <a:buAutoNum type="arabicPeriod" startAt="10"/>
            </a:pPr>
            <a:r>
              <a:rPr lang="ru-RU" sz="2000" b="1" dirty="0" smtClean="0">
                <a:solidFill>
                  <a:srgbClr val="0000CC"/>
                </a:solidFill>
              </a:rPr>
              <a:t>Штык-нож</a:t>
            </a:r>
            <a:r>
              <a:rPr lang="ru-RU" sz="2000" dirty="0" smtClean="0"/>
              <a:t> </a:t>
            </a:r>
            <a:r>
              <a:rPr lang="ru-RU" sz="2000" dirty="0"/>
              <a:t>(только для </a:t>
            </a:r>
            <a:r>
              <a:rPr lang="ru-RU" sz="2000" dirty="0" smtClean="0"/>
              <a:t>АК) </a:t>
            </a:r>
            <a:r>
              <a:rPr lang="ru-RU" sz="2000" dirty="0"/>
              <a:t>- служит для поражения противника в </a:t>
            </a:r>
            <a:r>
              <a:rPr lang="ru-RU" sz="2000" dirty="0" smtClean="0"/>
              <a:t>бою, используется в качестве ножа, пилы  и ножниц (для резки проволоки). Для ношения ш/н на поясном ремне служат ножны.</a:t>
            </a:r>
            <a:endParaRPr lang="ru-RU" sz="2000" dirty="0"/>
          </a:p>
          <a:p>
            <a:pPr lvl="0">
              <a:spcAft>
                <a:spcPts val="600"/>
              </a:spcAft>
              <a:buFont typeface="+mj-lt"/>
              <a:buAutoNum type="arabicPeriod" startAt="10"/>
            </a:pPr>
            <a:r>
              <a:rPr lang="ru-RU" sz="2000" b="1" dirty="0" smtClean="0">
                <a:solidFill>
                  <a:srgbClr val="0000CC"/>
                </a:solidFill>
              </a:rPr>
              <a:t>Комплект </a:t>
            </a:r>
            <a:r>
              <a:rPr lang="ru-RU" sz="2000" b="1" dirty="0">
                <a:solidFill>
                  <a:srgbClr val="0000CC"/>
                </a:solidFill>
              </a:rPr>
              <a:t>автомата (пулемёта</a:t>
            </a:r>
            <a:r>
              <a:rPr lang="ru-RU" sz="2000" b="1" dirty="0" smtClean="0">
                <a:solidFill>
                  <a:srgbClr val="0000CC"/>
                </a:solidFill>
              </a:rPr>
              <a:t>)</a:t>
            </a:r>
            <a:r>
              <a:rPr lang="ru-RU" sz="2000" dirty="0" smtClean="0"/>
              <a:t>: принадлежности, </a:t>
            </a:r>
            <a:r>
              <a:rPr lang="ru-RU" sz="2000" dirty="0"/>
              <a:t>ремень, сумка (чехол и сумки) </a:t>
            </a:r>
            <a:r>
              <a:rPr lang="ru-RU" sz="2000" dirty="0" smtClean="0"/>
              <a:t>для магазинов</a:t>
            </a:r>
            <a:r>
              <a:rPr lang="ru-RU" sz="2000" dirty="0"/>
              <a:t>.</a:t>
            </a:r>
          </a:p>
          <a:p>
            <a:pPr>
              <a:spcAft>
                <a:spcPts val="600"/>
              </a:spcAft>
              <a:buFont typeface="+mj-lt"/>
              <a:buAutoNum type="arabicPeriod" startAt="10"/>
            </a:pPr>
            <a:r>
              <a:rPr lang="ru-RU" sz="2000" b="1" dirty="0" smtClean="0">
                <a:solidFill>
                  <a:srgbClr val="0000CC"/>
                </a:solidFill>
              </a:rPr>
              <a:t>Принадлежности </a:t>
            </a:r>
            <a:r>
              <a:rPr lang="ru-RU" sz="2000" b="1" dirty="0">
                <a:solidFill>
                  <a:srgbClr val="0000CC"/>
                </a:solidFill>
              </a:rPr>
              <a:t>автомата</a:t>
            </a:r>
            <a:r>
              <a:rPr lang="ru-RU" sz="2000" b="1" dirty="0"/>
              <a:t> </a:t>
            </a:r>
            <a:r>
              <a:rPr lang="ru-RU" sz="2000" dirty="0"/>
              <a:t>(пулемёта) относятся: шомпол, протирка, ёршик, отвёртка, </a:t>
            </a:r>
            <a:r>
              <a:rPr lang="ru-RU" sz="2000" dirty="0" smtClean="0"/>
              <a:t>выколотка</a:t>
            </a:r>
            <a:r>
              <a:rPr lang="ru-RU" sz="2000" dirty="0"/>
              <a:t>, шпилька, пенал, крышка, маслёнка</a:t>
            </a:r>
            <a:r>
              <a:rPr lang="ru-RU" sz="2000" dirty="0" smtClean="0"/>
              <a:t>. Предназначены для чистки, смазки, а также для полной разборки и сборки автомата.</a:t>
            </a:r>
            <a:endParaRPr lang="ru-RU" sz="2000" dirty="0"/>
          </a:p>
        </p:txBody>
      </p:sp>
    </p:spTree>
    <p:extLst>
      <p:ext uri="{BB962C8B-B14F-4D97-AF65-F5344CB8AC3E}">
        <p14:creationId xmlns:p14="http://schemas.microsoft.com/office/powerpoint/2010/main" val="293889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9515" y="332656"/>
            <a:ext cx="7819802" cy="2428892"/>
          </a:xfrm>
        </p:spPr>
        <p:txBody>
          <a:bodyPr>
            <a:normAutofit/>
          </a:bodyPr>
          <a:lstStyle/>
          <a:p>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600" dirty="0">
                <a:solidFill>
                  <a:srgbClr val="FF0000"/>
                </a:solidFill>
                <a:latin typeface="Times New Roman" panose="02020603050405020304" pitchFamily="18" charset="0"/>
                <a:cs typeface="Times New Roman" panose="02020603050405020304" pitchFamily="18" charset="0"/>
              </a:rPr>
              <a:t/>
            </a:r>
            <a:br>
              <a:rPr lang="ru-RU" sz="3600" dirty="0">
                <a:solidFill>
                  <a:srgbClr val="FF0000"/>
                </a:solidFill>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8570906"/>
              </p:ext>
            </p:extLst>
          </p:nvPr>
        </p:nvGraphicFramePr>
        <p:xfrm>
          <a:off x="412952" y="2276872"/>
          <a:ext cx="8352928" cy="2834640"/>
        </p:xfrm>
        <a:graphic>
          <a:graphicData uri="http://schemas.openxmlformats.org/drawingml/2006/table">
            <a:tbl>
              <a:tblPr firstRow="1" bandRow="1">
                <a:tableStyleId>{5C22544A-7EE6-4342-B048-85BDC9FD1C3A}</a:tableStyleId>
              </a:tblPr>
              <a:tblGrid>
                <a:gridCol w="2862904">
                  <a:extLst>
                    <a:ext uri="{9D8B030D-6E8A-4147-A177-3AD203B41FA5}">
                      <a16:colId xmlns:a16="http://schemas.microsoft.com/office/drawing/2014/main" val="3865629806"/>
                    </a:ext>
                  </a:extLst>
                </a:gridCol>
                <a:gridCol w="5490024">
                  <a:extLst>
                    <a:ext uri="{9D8B030D-6E8A-4147-A177-3AD203B41FA5}">
                      <a16:colId xmlns:a16="http://schemas.microsoft.com/office/drawing/2014/main" val="549901862"/>
                    </a:ext>
                  </a:extLst>
                </a:gridCol>
              </a:tblGrid>
              <a:tr h="370840">
                <a:tc>
                  <a:txBody>
                    <a:bodyPr/>
                    <a:lstStyle/>
                    <a:p>
                      <a:r>
                        <a:rPr lang="ru-RU" sz="4400" b="1" i="0" kern="1200" dirty="0" smtClean="0">
                          <a:solidFill>
                            <a:schemeClr val="bg1"/>
                          </a:solidFill>
                          <a:latin typeface="Times New Roman" panose="02020603050405020304" pitchFamily="18" charset="0"/>
                          <a:ea typeface="+mn-ea"/>
                          <a:cs typeface="Times New Roman" panose="02020603050405020304" pitchFamily="18" charset="0"/>
                        </a:rPr>
                        <a:t>Занятие 1</a:t>
                      </a:r>
                      <a:endParaRPr lang="ru-RU" sz="6600" i="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3600" i="0" dirty="0" smtClean="0">
                          <a:solidFill>
                            <a:schemeClr val="bg1"/>
                          </a:solidFill>
                          <a:latin typeface="Times New Roman" panose="02020603050405020304" pitchFamily="18" charset="0"/>
                          <a:cs typeface="Times New Roman" panose="02020603050405020304" pitchFamily="18" charset="0"/>
                        </a:rPr>
                        <a:t>Материальная часть автомата Калашникова, пистолета Макарова и ручных гранат.</a:t>
                      </a:r>
                      <a:endParaRPr lang="ru-RU" sz="3600" b="1" i="0" kern="1200" dirty="0" smtClean="0">
                        <a:solidFill>
                          <a:schemeClr val="bg1"/>
                        </a:solidFill>
                        <a:latin typeface="Times New Roman" panose="02020603050405020304" pitchFamily="18" charset="0"/>
                        <a:ea typeface="+mn-ea"/>
                        <a:cs typeface="Times New Roman" panose="02020603050405020304" pitchFamily="18" charset="0"/>
                      </a:endParaRPr>
                    </a:p>
                    <a:p>
                      <a:pPr algn="just"/>
                      <a:endParaRPr lang="ru-RU" sz="3600" i="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3425376"/>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912522550"/>
              </p:ext>
            </p:extLst>
          </p:nvPr>
        </p:nvGraphicFramePr>
        <p:xfrm>
          <a:off x="412952" y="597246"/>
          <a:ext cx="8352928" cy="15544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3865629806"/>
                    </a:ext>
                  </a:extLst>
                </a:gridCol>
                <a:gridCol w="6048672">
                  <a:extLst>
                    <a:ext uri="{9D8B030D-6E8A-4147-A177-3AD203B41FA5}">
                      <a16:colId xmlns:a16="http://schemas.microsoft.com/office/drawing/2014/main" val="549901862"/>
                    </a:ext>
                  </a:extLst>
                </a:gridCol>
              </a:tblGrid>
              <a:tr h="370840">
                <a:tc>
                  <a:txBody>
                    <a:bodyPr/>
                    <a:lstStyle/>
                    <a:p>
                      <a:r>
                        <a:rPr lang="ru-RU" sz="4400" b="1" dirty="0" smtClean="0">
                          <a:latin typeface="Times New Roman" panose="02020603050405020304" pitchFamily="18" charset="0"/>
                          <a:cs typeface="Times New Roman" panose="02020603050405020304" pitchFamily="18" charset="0"/>
                        </a:rPr>
                        <a:t>Тема 2:</a:t>
                      </a:r>
                      <a:endParaRPr lang="ru-RU" sz="66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3200" b="1" kern="1200" dirty="0" smtClean="0">
                          <a:solidFill>
                            <a:schemeClr val="lt1"/>
                          </a:solidFill>
                          <a:effectLst/>
                          <a:latin typeface="Times New Roman" panose="02020603050405020304" pitchFamily="18" charset="0"/>
                          <a:ea typeface="+mn-ea"/>
                          <a:cs typeface="Times New Roman" panose="02020603050405020304" pitchFamily="18" charset="0"/>
                        </a:rPr>
                        <a:t>Материальная часть стрелкового оружия и ручных осколочных гранат.</a:t>
                      </a:r>
                      <a:endParaRPr lang="ru-RU" sz="5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3425376"/>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3752"/>
            <a:ext cx="8229600" cy="710952"/>
          </a:xfrm>
        </p:spPr>
        <p:txBody>
          <a:bodyPr>
            <a:noAutofit/>
          </a:bodyPr>
          <a:lstStyle/>
          <a:p>
            <a:r>
              <a:rPr lang="ru-RU" sz="3600" b="1" dirty="0" smtClean="0">
                <a:solidFill>
                  <a:srgbClr val="FF0000"/>
                </a:solidFill>
              </a:rPr>
              <a:t>Ствол автомата АК-74</a:t>
            </a:r>
            <a:endParaRPr lang="ru-RU" sz="3600" b="1" dirty="0">
              <a:solidFill>
                <a:srgbClr val="FF0000"/>
              </a:solidFill>
            </a:endParaRPr>
          </a:p>
        </p:txBody>
      </p:sp>
      <p:pic>
        <p:nvPicPr>
          <p:cNvPr id="4" name="Picture 2" descr="D:\01-ВК\01-ТЕМЫ\ТЕМПЛАН - ВУС 100868 СТ СТРЕЛОК\Т 2 Зан 1 - Автомат АК-74\Разное\Ствол.gif"/>
          <p:cNvPicPr>
            <a:picLocks noGrp="1"/>
          </p:cNvPicPr>
          <p:nvPr>
            <p:ph idx="1"/>
          </p:nvPr>
        </p:nvPicPr>
        <p:blipFill rotWithShape="1">
          <a:blip r:embed="rId2" cstate="print">
            <a:extLst>
              <a:ext uri="{28A0092B-C50C-407E-A947-70E740481C1C}">
                <a14:useLocalDpi xmlns:a14="http://schemas.microsoft.com/office/drawing/2010/main" val="0"/>
              </a:ext>
            </a:extLst>
          </a:blip>
          <a:srcRect b="56551"/>
          <a:stretch/>
        </p:blipFill>
        <p:spPr bwMode="auto">
          <a:xfrm>
            <a:off x="593720" y="1097360"/>
            <a:ext cx="7977247" cy="5760640"/>
          </a:xfrm>
          <a:prstGeom prst="rect">
            <a:avLst/>
          </a:prstGeom>
          <a:noFill/>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3752"/>
            <a:ext cx="8229600" cy="710952"/>
          </a:xfrm>
        </p:spPr>
        <p:txBody>
          <a:bodyPr>
            <a:noAutofit/>
          </a:bodyPr>
          <a:lstStyle/>
          <a:p>
            <a:r>
              <a:rPr lang="ru-RU" sz="3600" b="1" dirty="0" smtClean="0">
                <a:solidFill>
                  <a:srgbClr val="FF0000"/>
                </a:solidFill>
              </a:rPr>
              <a:t>Ствол автомата АК-74</a:t>
            </a:r>
            <a:endParaRPr lang="ru-RU" sz="3600" b="1" dirty="0">
              <a:solidFill>
                <a:srgbClr val="FF0000"/>
              </a:solidFill>
            </a:endParaRPr>
          </a:p>
        </p:txBody>
      </p:sp>
      <p:pic>
        <p:nvPicPr>
          <p:cNvPr id="5" name="Picture 2" descr="D:\01-ВК\01-ТЕМЫ\ТЕМПЛАН - ВУС 100868 СТ СТРЕЛОК\Т 2 Зан 1 - Автомат АК-74\Разное\Ствол.gif"/>
          <p:cNvPicPr>
            <a:picLocks/>
          </p:cNvPicPr>
          <p:nvPr/>
        </p:nvPicPr>
        <p:blipFill rotWithShape="1">
          <a:blip r:embed="rId2" cstate="print">
            <a:extLst>
              <a:ext uri="{28A0092B-C50C-407E-A947-70E740481C1C}">
                <a14:useLocalDpi xmlns:a14="http://schemas.microsoft.com/office/drawing/2010/main" val="0"/>
              </a:ext>
            </a:extLst>
          </a:blip>
          <a:srcRect t="50032"/>
          <a:stretch/>
        </p:blipFill>
        <p:spPr bwMode="auto">
          <a:xfrm>
            <a:off x="179512" y="620688"/>
            <a:ext cx="8699672" cy="6237312"/>
          </a:xfrm>
          <a:prstGeom prst="rect">
            <a:avLst/>
          </a:prstGeom>
          <a:noFill/>
          <a:extLst/>
        </p:spPr>
      </p:pic>
    </p:spTree>
    <p:extLst>
      <p:ext uri="{BB962C8B-B14F-4D97-AF65-F5344CB8AC3E}">
        <p14:creationId xmlns:p14="http://schemas.microsoft.com/office/powerpoint/2010/main" val="900536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78098"/>
          </a:xfrm>
        </p:spPr>
        <p:txBody>
          <a:bodyPr>
            <a:normAutofit/>
          </a:bodyPr>
          <a:lstStyle/>
          <a:p>
            <a:r>
              <a:rPr lang="ru-RU" sz="2800" b="1" dirty="0">
                <a:solidFill>
                  <a:srgbClr val="FF0000"/>
                </a:solidFill>
              </a:rPr>
              <a:t>Дульный тормоз-компенсатор и </a:t>
            </a:r>
            <a:r>
              <a:rPr lang="ru-RU" sz="2800" b="1" dirty="0" smtClean="0">
                <a:solidFill>
                  <a:srgbClr val="FF0000"/>
                </a:solidFill>
              </a:rPr>
              <a:t>пламегаситель</a:t>
            </a:r>
            <a:endParaRPr lang="ru-RU" sz="2800" b="1" dirty="0">
              <a:solidFill>
                <a:srgbClr val="FF0000"/>
              </a:solidFill>
            </a:endParaRPr>
          </a:p>
        </p:txBody>
      </p:sp>
      <p:pic>
        <p:nvPicPr>
          <p:cNvPr id="4" name="Picture 2" descr="D:\01-ВК\01-ТЕМЫ\ТЕМПЛАН - ВУС 100868 СТ СТРЕЛОК\Т 2 Зан 1 - Автомат АК-74\Разное\Дульный тормоз-компенсатор.gif"/>
          <p:cNvPicPr>
            <a:picLocks noGrp="1"/>
          </p:cNvPicPr>
          <p:nvPr>
            <p:ph idx="1"/>
          </p:nvPr>
        </p:nvPicPr>
        <p:blipFill rotWithShape="1">
          <a:blip r:embed="rId2" cstate="print">
            <a:extLst>
              <a:ext uri="{28A0092B-C50C-407E-A947-70E740481C1C}">
                <a14:useLocalDpi xmlns:a14="http://schemas.microsoft.com/office/drawing/2010/main" val="0"/>
              </a:ext>
            </a:extLst>
          </a:blip>
          <a:srcRect b="48718"/>
          <a:stretch/>
        </p:blipFill>
        <p:spPr bwMode="auto">
          <a:xfrm>
            <a:off x="457200" y="1052736"/>
            <a:ext cx="8075240" cy="2880320"/>
          </a:xfrm>
          <a:prstGeom prst="rect">
            <a:avLst/>
          </a:prstGeom>
          <a:noFill/>
          <a:extLst/>
        </p:spPr>
      </p:pic>
      <p:pic>
        <p:nvPicPr>
          <p:cNvPr id="5" name="Picture 2" descr="D:\01-ВК\01-ТЕМЫ\ТЕМПЛАН - ВУС 100868 СТ СТРЕЛОК\Т 2 Зан 1 - Автомат АК-74\Разное\Дульный тормоз-компенсатор.gif"/>
          <p:cNvPicPr>
            <a:picLocks/>
          </p:cNvPicPr>
          <p:nvPr/>
        </p:nvPicPr>
        <p:blipFill rotWithShape="1">
          <a:blip r:embed="rId2" cstate="print">
            <a:extLst>
              <a:ext uri="{28A0092B-C50C-407E-A947-70E740481C1C}">
                <a14:useLocalDpi xmlns:a14="http://schemas.microsoft.com/office/drawing/2010/main" val="0"/>
              </a:ext>
            </a:extLst>
          </a:blip>
          <a:srcRect l="11609" t="74359" r="11546"/>
          <a:stretch/>
        </p:blipFill>
        <p:spPr bwMode="auto">
          <a:xfrm>
            <a:off x="179512" y="3933056"/>
            <a:ext cx="8784976" cy="2520280"/>
          </a:xfrm>
          <a:prstGeom prst="rect">
            <a:avLst/>
          </a:prstGeom>
          <a:noFill/>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FF0000"/>
                </a:solidFill>
              </a:rPr>
              <a:t>Ствольная коробка</a:t>
            </a:r>
            <a:br>
              <a:rPr lang="ru-RU" sz="2800" b="1" dirty="0">
                <a:solidFill>
                  <a:srgbClr val="FF0000"/>
                </a:solidFill>
              </a:rPr>
            </a:br>
            <a:endParaRPr lang="ru-RU" sz="2800" b="1" dirty="0">
              <a:solidFill>
                <a:srgbClr val="FF0000"/>
              </a:solidFill>
            </a:endParaRPr>
          </a:p>
        </p:txBody>
      </p:sp>
      <p:pic>
        <p:nvPicPr>
          <p:cNvPr id="4" name="Picture 2" descr="D:\01-ВК\01-ТЕМЫ\ТЕМПЛАН - ВУС 100868 СТ СТРЕЛОК\Т 2 Зан 1 - Автомат АК-74\Разное\Ствольная коробка.gif"/>
          <p:cNvPicPr>
            <a:picLocks noGrp="1"/>
          </p:cNvPicPr>
          <p:nvPr>
            <p:ph idx="1"/>
          </p:nvPr>
        </p:nvPicPr>
        <p:blipFill rotWithShape="1">
          <a:blip r:embed="rId2" cstate="print">
            <a:extLst>
              <a:ext uri="{28A0092B-C50C-407E-A947-70E740481C1C}">
                <a14:useLocalDpi xmlns:a14="http://schemas.microsoft.com/office/drawing/2010/main" val="0"/>
              </a:ext>
            </a:extLst>
          </a:blip>
          <a:srcRect t="6024" b="34940"/>
          <a:stretch/>
        </p:blipFill>
        <p:spPr bwMode="auto">
          <a:xfrm>
            <a:off x="251520" y="1124744"/>
            <a:ext cx="8640960" cy="3528392"/>
          </a:xfrm>
          <a:prstGeom prst="rect">
            <a:avLst/>
          </a:prstGeom>
          <a:noFill/>
          <a:extLst/>
        </p:spPr>
      </p:pic>
      <p:pic>
        <p:nvPicPr>
          <p:cNvPr id="5" name="Picture 2" descr="D:\01-ВК\01-ТЕМЫ\ТЕМПЛАН - ВУС 100868 СТ СТРЕЛОК\Т 2 Зан 1 - Автомат АК-74\Разное\Ствольная коробка.gif"/>
          <p:cNvPicPr>
            <a:picLocks/>
          </p:cNvPicPr>
          <p:nvPr/>
        </p:nvPicPr>
        <p:blipFill rotWithShape="1">
          <a:blip r:embed="rId2" cstate="print">
            <a:extLst>
              <a:ext uri="{28A0092B-C50C-407E-A947-70E740481C1C}">
                <a14:useLocalDpi xmlns:a14="http://schemas.microsoft.com/office/drawing/2010/main" val="0"/>
              </a:ext>
            </a:extLst>
          </a:blip>
          <a:srcRect l="-85" t="75902" r="85" b="2"/>
          <a:stretch/>
        </p:blipFill>
        <p:spPr bwMode="auto">
          <a:xfrm>
            <a:off x="107504" y="4869160"/>
            <a:ext cx="8892480" cy="1916832"/>
          </a:xfrm>
          <a:prstGeom prst="rect">
            <a:avLst/>
          </a:prstGeom>
          <a:noFill/>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FF0000"/>
                </a:solidFill>
              </a:rPr>
              <a:t>Крышка ствольной коробки</a:t>
            </a:r>
            <a:br>
              <a:rPr lang="ru-RU" sz="2800" b="1" dirty="0">
                <a:solidFill>
                  <a:srgbClr val="FF0000"/>
                </a:solidFill>
              </a:rPr>
            </a:br>
            <a:endParaRPr lang="ru-RU" sz="2800" b="1" dirty="0">
              <a:solidFill>
                <a:srgbClr val="FF0000"/>
              </a:solidFill>
            </a:endParaRPr>
          </a:p>
        </p:txBody>
      </p:sp>
      <p:pic>
        <p:nvPicPr>
          <p:cNvPr id="4" name="Picture 2" descr="D:\01-ВК\01-ТЕМЫ\ТЕМПЛАН - ВУС 100868 СТ СТРЕЛОК\Т 2 Зан 1 - Автомат АК-74\Разное\Крышка ствольной коробки.gif"/>
          <p:cNvPicPr>
            <a:picLocks noGrp="1"/>
          </p:cNvPicPr>
          <p:nvPr>
            <p:ph idx="1"/>
          </p:nvPr>
        </p:nvPicPr>
        <p:blipFill rotWithShape="1">
          <a:blip r:embed="rId2" cstate="print">
            <a:extLst>
              <a:ext uri="{28A0092B-C50C-407E-A947-70E740481C1C}">
                <a14:useLocalDpi xmlns:a14="http://schemas.microsoft.com/office/drawing/2010/main" val="0"/>
              </a:ext>
            </a:extLst>
          </a:blip>
          <a:srcRect t="82692"/>
          <a:stretch/>
        </p:blipFill>
        <p:spPr bwMode="auto">
          <a:xfrm>
            <a:off x="683568" y="4653136"/>
            <a:ext cx="7920880" cy="1080120"/>
          </a:xfrm>
          <a:prstGeom prst="rect">
            <a:avLst/>
          </a:prstGeom>
          <a:noFill/>
          <a:extLst/>
        </p:spPr>
      </p:pic>
      <p:pic>
        <p:nvPicPr>
          <p:cNvPr id="5" name="Picture 2" descr="D:\01-ВК\01-ТЕМЫ\ТЕМПЛАН - ВУС 100868 СТ СТРЕЛОК\Т 2 Зан 1 - Автомат АК-74\Разное\Крышка ствольной коробки.gif"/>
          <p:cNvPicPr>
            <a:picLocks/>
          </p:cNvPicPr>
          <p:nvPr/>
        </p:nvPicPr>
        <p:blipFill rotWithShape="1">
          <a:blip r:embed="rId2" cstate="print">
            <a:extLst>
              <a:ext uri="{28A0092B-C50C-407E-A947-70E740481C1C}">
                <a14:useLocalDpi xmlns:a14="http://schemas.microsoft.com/office/drawing/2010/main" val="0"/>
              </a:ext>
            </a:extLst>
          </a:blip>
          <a:srcRect b="40637"/>
          <a:stretch/>
        </p:blipFill>
        <p:spPr bwMode="auto">
          <a:xfrm>
            <a:off x="385193" y="846138"/>
            <a:ext cx="8435279" cy="2942902"/>
          </a:xfrm>
          <a:prstGeom prst="rect">
            <a:avLst/>
          </a:prstGeom>
          <a:noFill/>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01-ВК\01-ТЕМЫ\ТЕМПЛАН - ВУС 100868 СТ СТРЕЛОК\Т 2 Зан 1 - Автомат АК-74\Разное\Приклад.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617558"/>
            <a:ext cx="6603234" cy="3437004"/>
          </a:xfrm>
          <a:prstGeom prst="rect">
            <a:avLst/>
          </a:prstGeom>
          <a:noFill/>
          <a:extLst/>
        </p:spPr>
      </p:pic>
      <p:pic>
        <p:nvPicPr>
          <p:cNvPr id="5" name="Picture 4" descr="D:\01-ВК\01-ТЕМЫ\ТЕМПЛАН - ВУС 100868 СТ СТРЕЛОК\Т 2 Зан 1 - Автомат АК-74\Разное\Приклад 1.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284984"/>
            <a:ext cx="5472608" cy="3301719"/>
          </a:xfrm>
          <a:prstGeom prst="rect">
            <a:avLst/>
          </a:prstGeom>
          <a:noFill/>
          <a:extLst/>
        </p:spPr>
      </p:pic>
      <p:sp>
        <p:nvSpPr>
          <p:cNvPr id="2" name="Заголовок 1"/>
          <p:cNvSpPr>
            <a:spLocks noGrp="1"/>
          </p:cNvSpPr>
          <p:nvPr>
            <p:ph type="title"/>
          </p:nvPr>
        </p:nvSpPr>
        <p:spPr>
          <a:xfrm>
            <a:off x="323528" y="260648"/>
            <a:ext cx="6249888" cy="725470"/>
          </a:xfrm>
        </p:spPr>
        <p:txBody>
          <a:bodyPr>
            <a:normAutofit/>
          </a:bodyPr>
          <a:lstStyle/>
          <a:p>
            <a:r>
              <a:rPr lang="ru-RU" sz="3200" b="1" dirty="0" smtClean="0">
                <a:solidFill>
                  <a:srgbClr val="FF0000"/>
                </a:solidFill>
              </a:rPr>
              <a:t>Приклад и пистолетная рукоятка </a:t>
            </a:r>
            <a:endParaRPr lang="ru-RU" sz="3200"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0" b="1" dirty="0" smtClean="0">
                <a:solidFill>
                  <a:srgbClr val="FF0000"/>
                </a:solidFill>
              </a:rPr>
              <a:t>Приклад и пистолетная рукоятка </a:t>
            </a:r>
            <a:endParaRPr lang="ru-RU" sz="3200" b="1" dirty="0">
              <a:solidFill>
                <a:srgbClr val="FF0000"/>
              </a:solidFill>
            </a:endParaRPr>
          </a:p>
        </p:txBody>
      </p:sp>
      <p:pic>
        <p:nvPicPr>
          <p:cNvPr id="6" name="Picture 5" descr="D:\01-ВК\01-ТЕМЫ\ТЕМПЛАН - ВУС 100868 СТ СТРЕЛОК\Т 2 Зан 1 - Автомат АК-74\Разное\Приклад 2.gif"/>
          <p:cNvPicPr/>
          <p:nvPr/>
        </p:nvPicPr>
        <p:blipFill rotWithShape="1">
          <a:blip r:embed="rId2" cstate="print">
            <a:extLst>
              <a:ext uri="{28A0092B-C50C-407E-A947-70E740481C1C}">
                <a14:useLocalDpi xmlns:a14="http://schemas.microsoft.com/office/drawing/2010/main" val="0"/>
              </a:ext>
            </a:extLst>
          </a:blip>
          <a:srcRect b="41378"/>
          <a:stretch/>
        </p:blipFill>
        <p:spPr bwMode="auto">
          <a:xfrm>
            <a:off x="2670048" y="1196752"/>
            <a:ext cx="6016752" cy="2693745"/>
          </a:xfrm>
          <a:prstGeom prst="rect">
            <a:avLst/>
          </a:prstGeom>
          <a:noFill/>
          <a:extLst/>
        </p:spPr>
      </p:pic>
      <p:pic>
        <p:nvPicPr>
          <p:cNvPr id="7" name="Picture 5" descr="D:\01-ВК\01-ТЕМЫ\ТЕМПЛАН - ВУС 100868 СТ СТРЕЛОК\Т 2 Зан 1 - Автомат АК-74\Разное\Приклад 2.gif"/>
          <p:cNvPicPr/>
          <p:nvPr/>
        </p:nvPicPr>
        <p:blipFill rotWithShape="1">
          <a:blip r:embed="rId2" cstate="print">
            <a:extLst>
              <a:ext uri="{28A0092B-C50C-407E-A947-70E740481C1C}">
                <a14:useLocalDpi xmlns:a14="http://schemas.microsoft.com/office/drawing/2010/main" val="0"/>
              </a:ext>
            </a:extLst>
          </a:blip>
          <a:srcRect t="65636" r="21751"/>
          <a:stretch/>
        </p:blipFill>
        <p:spPr bwMode="auto">
          <a:xfrm>
            <a:off x="251520" y="3539682"/>
            <a:ext cx="7056784" cy="3312368"/>
          </a:xfrm>
          <a:prstGeom prst="rect">
            <a:avLst/>
          </a:prstGeom>
          <a:noFill/>
          <a:extLst/>
        </p:spPr>
      </p:pic>
    </p:spTree>
    <p:extLst>
      <p:ext uri="{BB962C8B-B14F-4D97-AF65-F5344CB8AC3E}">
        <p14:creationId xmlns:p14="http://schemas.microsoft.com/office/powerpoint/2010/main" val="1418467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rPr>
              <a:t>Возвратный механизм</a:t>
            </a:r>
            <a:r>
              <a:rPr lang="ru-RU" sz="3200" b="1" dirty="0"/>
              <a:t/>
            </a:r>
            <a:br>
              <a:rPr lang="ru-RU" sz="3200" b="1" dirty="0"/>
            </a:br>
            <a:endParaRPr lang="ru-RU" sz="3200" b="1" dirty="0"/>
          </a:p>
        </p:txBody>
      </p:sp>
      <p:pic>
        <p:nvPicPr>
          <p:cNvPr id="4" name="Picture 2" descr="D:\01-ВК\01-ТЕМЫ\ТЕМПЛАН - ВУС 100868 СТ СТРЕЛОК\Т 2 Зан 1 - Автомат АК-74\Разное\Возвратный механизм.gif"/>
          <p:cNvPicPr>
            <a:picLocks noGrp="1"/>
          </p:cNvPicPr>
          <p:nvPr>
            <p:ph idx="1"/>
          </p:nvPr>
        </p:nvPicPr>
        <p:blipFill rotWithShape="1">
          <a:blip r:embed="rId2" cstate="print">
            <a:extLst>
              <a:ext uri="{28A0092B-C50C-407E-A947-70E740481C1C}">
                <a14:useLocalDpi xmlns:a14="http://schemas.microsoft.com/office/drawing/2010/main" val="0"/>
              </a:ext>
            </a:extLst>
          </a:blip>
          <a:srcRect b="39483"/>
          <a:stretch/>
        </p:blipFill>
        <p:spPr bwMode="auto">
          <a:xfrm>
            <a:off x="642910" y="1052736"/>
            <a:ext cx="7858180" cy="2288866"/>
          </a:xfrm>
          <a:prstGeom prst="rect">
            <a:avLst/>
          </a:prstGeom>
          <a:noFill/>
          <a:extLst/>
        </p:spPr>
      </p:pic>
      <p:pic>
        <p:nvPicPr>
          <p:cNvPr id="5" name="Picture 2" descr="D:\01-ВК\01-ТЕМЫ\ТЕМПЛАН - ВУС 100868 СТ СТРЕЛОК\Т 2 Зан 1 - Автомат АК-74\Разное\Возвратный механизм.gif"/>
          <p:cNvPicPr>
            <a:picLocks/>
          </p:cNvPicPr>
          <p:nvPr/>
        </p:nvPicPr>
        <p:blipFill rotWithShape="1">
          <a:blip r:embed="rId2" cstate="print">
            <a:extLst>
              <a:ext uri="{28A0092B-C50C-407E-A947-70E740481C1C}">
                <a14:useLocalDpi xmlns:a14="http://schemas.microsoft.com/office/drawing/2010/main" val="0"/>
              </a:ext>
            </a:extLst>
          </a:blip>
          <a:srcRect t="81961"/>
          <a:stretch/>
        </p:blipFill>
        <p:spPr bwMode="auto">
          <a:xfrm>
            <a:off x="349537" y="4869160"/>
            <a:ext cx="8470935" cy="1224136"/>
          </a:xfrm>
          <a:prstGeom prst="rect">
            <a:avLst/>
          </a:prstGeom>
          <a:noFill/>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ru-RU" sz="3600" b="1" dirty="0">
                <a:solidFill>
                  <a:srgbClr val="FF0000"/>
                </a:solidFill>
              </a:rPr>
              <a:t>Затворная рама с газовым поршнем.</a:t>
            </a:r>
          </a:p>
        </p:txBody>
      </p:sp>
      <p:pic>
        <p:nvPicPr>
          <p:cNvPr id="4" name="Picture 2" descr="D:\01-ВК\01-ТЕМЫ\ТЕМПЛАН - ВУС 100868 СТ СТРЕЛОК\Т 2 Зан 1 - Автомат АК-74\Разное\Затворная рама с затвором.gif"/>
          <p:cNvPicPr>
            <a:picLocks noGrp="1"/>
          </p:cNvPicPr>
          <p:nvPr>
            <p:ph idx="1"/>
          </p:nvPr>
        </p:nvPicPr>
        <p:blipFill rotWithShape="1">
          <a:blip r:embed="rId2" cstate="print">
            <a:extLst>
              <a:ext uri="{28A0092B-C50C-407E-A947-70E740481C1C}">
                <a14:useLocalDpi xmlns:a14="http://schemas.microsoft.com/office/drawing/2010/main" val="0"/>
              </a:ext>
            </a:extLst>
          </a:blip>
          <a:srcRect b="43243"/>
          <a:stretch/>
        </p:blipFill>
        <p:spPr bwMode="auto">
          <a:xfrm>
            <a:off x="144016" y="1196752"/>
            <a:ext cx="8892480" cy="3024336"/>
          </a:xfrm>
          <a:prstGeom prst="rect">
            <a:avLst/>
          </a:prstGeom>
          <a:noFill/>
          <a:extLst/>
        </p:spPr>
      </p:pic>
      <p:pic>
        <p:nvPicPr>
          <p:cNvPr id="5" name="Picture 2" descr="D:\01-ВК\01-ТЕМЫ\ТЕМПЛАН - ВУС 100868 СТ СТРЕЛОК\Т 2 Зан 1 - Автомат АК-74\Разное\Затворная рама с затвором.gif"/>
          <p:cNvPicPr>
            <a:picLocks/>
          </p:cNvPicPr>
          <p:nvPr/>
        </p:nvPicPr>
        <p:blipFill rotWithShape="1">
          <a:blip r:embed="rId2" cstate="print">
            <a:extLst>
              <a:ext uri="{28A0092B-C50C-407E-A947-70E740481C1C}">
                <a14:useLocalDpi xmlns:a14="http://schemas.microsoft.com/office/drawing/2010/main" val="0"/>
              </a:ext>
            </a:extLst>
          </a:blip>
          <a:srcRect l="2828" t="72267" r="3239"/>
          <a:stretch/>
        </p:blipFill>
        <p:spPr bwMode="auto">
          <a:xfrm>
            <a:off x="0" y="4450022"/>
            <a:ext cx="9144000" cy="1715282"/>
          </a:xfrm>
          <a:prstGeom prst="rect">
            <a:avLst/>
          </a:prstGeom>
          <a:noFill/>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54032"/>
          </a:xfrm>
        </p:spPr>
        <p:txBody>
          <a:bodyPr>
            <a:noAutofit/>
          </a:bodyPr>
          <a:lstStyle/>
          <a:p>
            <a:r>
              <a:rPr lang="ru-RU" b="1" dirty="0" smtClean="0">
                <a:solidFill>
                  <a:srgbClr val="FF0000"/>
                </a:solidFill>
              </a:rPr>
              <a:t>Затвор</a:t>
            </a:r>
            <a:endParaRPr lang="ru-RU" b="1" dirty="0">
              <a:solidFill>
                <a:srgbClr val="FF0000"/>
              </a:solidFill>
            </a:endParaRPr>
          </a:p>
        </p:txBody>
      </p:sp>
      <p:sp>
        <p:nvSpPr>
          <p:cNvPr id="3" name="Содержимое 2"/>
          <p:cNvSpPr>
            <a:spLocks noGrp="1"/>
          </p:cNvSpPr>
          <p:nvPr>
            <p:ph idx="1"/>
          </p:nvPr>
        </p:nvSpPr>
        <p:spPr/>
        <p:txBody>
          <a:bodyPr>
            <a:normAutofit/>
          </a:bodyPr>
          <a:lstStyle/>
          <a:p>
            <a:endParaRPr lang="ru-RU" sz="1600" dirty="0"/>
          </a:p>
        </p:txBody>
      </p:sp>
      <p:pic>
        <p:nvPicPr>
          <p:cNvPr id="4" name="Picture 2" descr="D:\01-ВК\01-ТЕМЫ\ТЕМПЛАН - ВУС 100868 СТ СТРЕЛОК\Т 2 Зан 1 - Автомат АК-74\Разное\Затвор.gif"/>
          <p:cNvPicPr/>
          <p:nvPr/>
        </p:nvPicPr>
        <p:blipFill rotWithShape="1">
          <a:blip r:embed="rId2" cstate="print">
            <a:extLst>
              <a:ext uri="{28A0092B-C50C-407E-A947-70E740481C1C}">
                <a14:useLocalDpi xmlns:a14="http://schemas.microsoft.com/office/drawing/2010/main" val="0"/>
              </a:ext>
            </a:extLst>
          </a:blip>
          <a:srcRect b="34618"/>
          <a:stretch/>
        </p:blipFill>
        <p:spPr bwMode="auto">
          <a:xfrm>
            <a:off x="539552" y="908721"/>
            <a:ext cx="8147248" cy="3888431"/>
          </a:xfrm>
          <a:prstGeom prst="rect">
            <a:avLst/>
          </a:prstGeom>
          <a:noFill/>
          <a:extLst/>
        </p:spPr>
      </p:pic>
      <p:pic>
        <p:nvPicPr>
          <p:cNvPr id="5" name="Picture 2" descr="D:\01-ВК\01-ТЕМЫ\ТЕМПЛАН - ВУС 100868 СТ СТРЕЛОК\Т 2 Зан 1 - Автомат АК-74\Разное\Затвор.gif"/>
          <p:cNvPicPr/>
          <p:nvPr/>
        </p:nvPicPr>
        <p:blipFill rotWithShape="1">
          <a:blip r:embed="rId2" cstate="print">
            <a:extLst>
              <a:ext uri="{28A0092B-C50C-407E-A947-70E740481C1C}">
                <a14:useLocalDpi xmlns:a14="http://schemas.microsoft.com/office/drawing/2010/main" val="0"/>
              </a:ext>
            </a:extLst>
          </a:blip>
          <a:srcRect t="73443"/>
          <a:stretch/>
        </p:blipFill>
        <p:spPr bwMode="auto">
          <a:xfrm>
            <a:off x="457200" y="4935210"/>
            <a:ext cx="8229600" cy="1697932"/>
          </a:xfrm>
          <a:prstGeom prst="rect">
            <a:avLst/>
          </a:prstGeom>
          <a:noFill/>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7772400" cy="881195"/>
          </a:xfrm>
        </p:spPr>
        <p:txBody>
          <a:bodyPr>
            <a:normAutofit/>
          </a:bodyPr>
          <a:lstStyle/>
          <a:p>
            <a:pPr algn="ctr"/>
            <a:r>
              <a:rPr lang="ru-RU" sz="3600" b="1" dirty="0" smtClean="0"/>
              <a:t>Учебные вопросы</a:t>
            </a:r>
            <a:endParaRPr lang="ru-RU" sz="3600" b="1" dirty="0"/>
          </a:p>
        </p:txBody>
      </p:sp>
      <p:graphicFrame>
        <p:nvGraphicFramePr>
          <p:cNvPr id="4" name="Таблица 3"/>
          <p:cNvGraphicFramePr>
            <a:graphicFrameLocks noGrp="1"/>
          </p:cNvGraphicFramePr>
          <p:nvPr>
            <p:extLst>
              <p:ext uri="{D42A27DB-BD31-4B8C-83A1-F6EECF244321}">
                <p14:modId xmlns:p14="http://schemas.microsoft.com/office/powerpoint/2010/main" val="856061698"/>
              </p:ext>
            </p:extLst>
          </p:nvPr>
        </p:nvGraphicFramePr>
        <p:xfrm>
          <a:off x="611560" y="1052736"/>
          <a:ext cx="8352928" cy="5400600"/>
        </p:xfrm>
        <a:graphic>
          <a:graphicData uri="http://schemas.openxmlformats.org/drawingml/2006/table">
            <a:tbl>
              <a:tblPr firstRow="1" firstCol="1" bandRow="1">
                <a:tableStyleId>{5C22544A-7EE6-4342-B048-85BDC9FD1C3A}</a:tableStyleId>
              </a:tblPr>
              <a:tblGrid>
                <a:gridCol w="8352928">
                  <a:extLst>
                    <a:ext uri="{9D8B030D-6E8A-4147-A177-3AD203B41FA5}">
                      <a16:colId xmlns:a16="http://schemas.microsoft.com/office/drawing/2014/main" val="2491473337"/>
                    </a:ext>
                  </a:extLst>
                </a:gridCol>
              </a:tblGrid>
              <a:tr h="5400600">
                <a:tc>
                  <a:txBody>
                    <a:bodyPr/>
                    <a:lstStyle/>
                    <a:p>
                      <a:pPr marL="514350" lvl="0" indent="-514350" algn="just">
                        <a:lnSpc>
                          <a:spcPts val="3000"/>
                        </a:lnSpc>
                        <a:spcAft>
                          <a:spcPts val="1200"/>
                        </a:spcAft>
                        <a:buFont typeface="+mj-lt"/>
                        <a:buAutoNum type="arabicPeriod"/>
                      </a:pPr>
                      <a:r>
                        <a:rPr lang="ru-RU" sz="2800" dirty="0">
                          <a:effectLst/>
                        </a:rPr>
                        <a:t>Назначение, общее устройство, тактико-технические характеристики АК-74. Работа частей и механизмов АК-74. Порядок разборки и сборки автомата.</a:t>
                      </a:r>
                      <a:endParaRPr lang="ru-RU" sz="2800" dirty="0">
                        <a:effectLst/>
                        <a:latin typeface="Times New Roman" panose="02020603050405020304" pitchFamily="18" charset="0"/>
                        <a:ea typeface="Times New Roman" panose="02020603050405020304" pitchFamily="18" charset="0"/>
                      </a:endParaRPr>
                    </a:p>
                    <a:p>
                      <a:pPr marL="514350" lvl="0" indent="-514350" algn="just">
                        <a:lnSpc>
                          <a:spcPts val="3000"/>
                        </a:lnSpc>
                        <a:spcAft>
                          <a:spcPts val="1200"/>
                        </a:spcAft>
                        <a:buFont typeface="+mj-lt"/>
                        <a:buAutoNum type="arabicPeriod"/>
                      </a:pPr>
                      <a:r>
                        <a:rPr lang="ru-RU" sz="2800" dirty="0">
                          <a:effectLst/>
                        </a:rPr>
                        <a:t>Назначение, общее устройство, тактико-технические характеристики ПМ. Работа частей и механизмов ПМ. Порядок разборки и сборки </a:t>
                      </a:r>
                      <a:r>
                        <a:rPr lang="ru-RU" sz="2800" dirty="0" smtClean="0">
                          <a:effectLst/>
                        </a:rPr>
                        <a:t>пистолета.</a:t>
                      </a:r>
                      <a:endParaRPr lang="ru-RU" sz="2800" dirty="0">
                        <a:effectLst/>
                        <a:latin typeface="Times New Roman" panose="02020603050405020304" pitchFamily="18" charset="0"/>
                        <a:ea typeface="Times New Roman" panose="02020603050405020304" pitchFamily="18" charset="0"/>
                      </a:endParaRPr>
                    </a:p>
                    <a:p>
                      <a:pPr marL="514350" lvl="0" indent="-514350" algn="just">
                        <a:lnSpc>
                          <a:spcPts val="3000"/>
                        </a:lnSpc>
                        <a:spcAft>
                          <a:spcPts val="1200"/>
                        </a:spcAft>
                        <a:buFont typeface="+mj-lt"/>
                        <a:buAutoNum type="arabicPeriod"/>
                      </a:pPr>
                      <a:r>
                        <a:rPr lang="ru-RU" sz="2800" dirty="0">
                          <a:effectLst/>
                        </a:rPr>
                        <a:t>Назначение, устройство, тактико-технические характеристики гранат. Работа частей и механизмов гранат. </a:t>
                      </a:r>
                      <a:endParaRPr lang="ru-RU"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11637145"/>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FF0000"/>
                </a:solidFill>
              </a:rPr>
              <a:t>Газовая трубка со ствольной накладкой</a:t>
            </a:r>
            <a:r>
              <a:rPr lang="ru-RU" sz="2400" dirty="0">
                <a:solidFill>
                  <a:srgbClr val="FF0000"/>
                </a:solidFill>
              </a:rPr>
              <a:t/>
            </a:r>
            <a:br>
              <a:rPr lang="ru-RU" sz="2400" dirty="0">
                <a:solidFill>
                  <a:srgbClr val="FF0000"/>
                </a:solidFill>
              </a:rPr>
            </a:br>
            <a:endParaRPr lang="ru-RU" sz="2400" dirty="0">
              <a:solidFill>
                <a:srgbClr val="FF0000"/>
              </a:solidFill>
            </a:endParaRPr>
          </a:p>
        </p:txBody>
      </p:sp>
      <p:pic>
        <p:nvPicPr>
          <p:cNvPr id="4" name="Picture 2" descr="D:\01-ВК\01-ТЕМЫ\ТЕМПЛАН - ВУС 100868 СТ СТРЕЛОК\Т 2 Зан 1 - Автомат АК-74\Разное\Газовая троубка со ствольной накладкой.gif"/>
          <p:cNvPicPr>
            <a:picLocks noGrp="1"/>
          </p:cNvPicPr>
          <p:nvPr>
            <p:ph idx="1"/>
          </p:nvPr>
        </p:nvPicPr>
        <p:blipFill rotWithShape="1">
          <a:blip r:embed="rId2" cstate="print">
            <a:extLst>
              <a:ext uri="{28A0092B-C50C-407E-A947-70E740481C1C}">
                <a14:useLocalDpi xmlns:a14="http://schemas.microsoft.com/office/drawing/2010/main" val="0"/>
              </a:ext>
            </a:extLst>
          </a:blip>
          <a:srcRect b="48161"/>
          <a:stretch/>
        </p:blipFill>
        <p:spPr bwMode="auto">
          <a:xfrm>
            <a:off x="323528" y="1124744"/>
            <a:ext cx="8363272" cy="3024336"/>
          </a:xfrm>
          <a:prstGeom prst="rect">
            <a:avLst/>
          </a:prstGeom>
          <a:noFill/>
          <a:extLst/>
        </p:spPr>
      </p:pic>
      <p:pic>
        <p:nvPicPr>
          <p:cNvPr id="5" name="Picture 2" descr="D:\01-ВК\01-ТЕМЫ\ТЕМПЛАН - ВУС 100868 СТ СТРЕЛОК\Т 2 Зан 1 - Автомат АК-74\Разное\Газовая троубка со ствольной накладкой.gif"/>
          <p:cNvPicPr>
            <a:picLocks/>
          </p:cNvPicPr>
          <p:nvPr/>
        </p:nvPicPr>
        <p:blipFill rotWithShape="1">
          <a:blip r:embed="rId2" cstate="print">
            <a:extLst>
              <a:ext uri="{28A0092B-C50C-407E-A947-70E740481C1C}">
                <a14:useLocalDpi xmlns:a14="http://schemas.microsoft.com/office/drawing/2010/main" val="0"/>
              </a:ext>
            </a:extLst>
          </a:blip>
          <a:srcRect t="72953"/>
          <a:stretch/>
        </p:blipFill>
        <p:spPr bwMode="auto">
          <a:xfrm>
            <a:off x="399144" y="4509120"/>
            <a:ext cx="8363272" cy="1800200"/>
          </a:xfrm>
          <a:prstGeom prst="rect">
            <a:avLst/>
          </a:prstGeom>
          <a:noFill/>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01-ВК\01-ТЕМЫ\ТЕМПЛАН - ВУС 100868 СТ СТРЕЛОК\Т 2 Зан 1 - Автомат АК-74\Разное\Ударно-спусковой механизм.gif"/>
          <p:cNvPicPr>
            <a:picLocks noGrp="1"/>
          </p:cNvPicPr>
          <p:nvPr>
            <p:ph idx="1"/>
          </p:nvPr>
        </p:nvPicPr>
        <p:blipFill rotWithShape="1">
          <a:blip r:embed="rId2" cstate="print">
            <a:extLst>
              <a:ext uri="{28A0092B-C50C-407E-A947-70E740481C1C}">
                <a14:useLocalDpi xmlns:a14="http://schemas.microsoft.com/office/drawing/2010/main" val="0"/>
              </a:ext>
            </a:extLst>
          </a:blip>
          <a:srcRect l="6374" r="9158" b="32927"/>
          <a:stretch/>
        </p:blipFill>
        <p:spPr bwMode="auto">
          <a:xfrm>
            <a:off x="755576" y="404664"/>
            <a:ext cx="7632848" cy="5040560"/>
          </a:xfrm>
          <a:prstGeom prst="rect">
            <a:avLst/>
          </a:prstGeom>
          <a:noFill/>
          <a:extLst/>
        </p:spPr>
      </p:pic>
      <p:pic>
        <p:nvPicPr>
          <p:cNvPr id="5" name="Picture 2" descr="D:\01-ВК\01-ТЕМЫ\ТЕМПЛАН - ВУС 100868 СТ СТРЕЛОК\Т 2 Зан 1 - Автомат АК-74\Разное\Ударно-спусковой механизм.gif"/>
          <p:cNvPicPr>
            <a:picLocks/>
          </p:cNvPicPr>
          <p:nvPr/>
        </p:nvPicPr>
        <p:blipFill rotWithShape="1">
          <a:blip r:embed="rId2" cstate="print">
            <a:extLst>
              <a:ext uri="{28A0092B-C50C-407E-A947-70E740481C1C}">
                <a14:useLocalDpi xmlns:a14="http://schemas.microsoft.com/office/drawing/2010/main" val="0"/>
              </a:ext>
            </a:extLst>
          </a:blip>
          <a:srcRect l="-797" t="74389" r="797" b="-1218"/>
          <a:stretch/>
        </p:blipFill>
        <p:spPr bwMode="auto">
          <a:xfrm>
            <a:off x="35496" y="5157192"/>
            <a:ext cx="9036496" cy="1584176"/>
          </a:xfrm>
          <a:prstGeom prst="rect">
            <a:avLst/>
          </a:prstGeom>
          <a:noFill/>
          <a:extLst/>
        </p:spPr>
      </p:pic>
      <p:sp>
        <p:nvSpPr>
          <p:cNvPr id="2" name="Заголовок 1"/>
          <p:cNvSpPr>
            <a:spLocks noGrp="1"/>
          </p:cNvSpPr>
          <p:nvPr>
            <p:ph type="title"/>
          </p:nvPr>
        </p:nvSpPr>
        <p:spPr>
          <a:xfrm>
            <a:off x="457200" y="116632"/>
            <a:ext cx="8229600" cy="562074"/>
          </a:xfrm>
        </p:spPr>
        <p:txBody>
          <a:bodyPr>
            <a:normAutofit fontScale="90000"/>
          </a:bodyPr>
          <a:lstStyle/>
          <a:p>
            <a:r>
              <a:rPr lang="ru-RU" sz="3600" b="1" dirty="0">
                <a:solidFill>
                  <a:srgbClr val="FF0000"/>
                </a:solidFill>
              </a:rPr>
              <a:t>Ударно-спусковой </a:t>
            </a:r>
            <a:r>
              <a:rPr lang="ru-RU" sz="3600" b="1" dirty="0" smtClean="0">
                <a:solidFill>
                  <a:srgbClr val="FF0000"/>
                </a:solidFill>
              </a:rPr>
              <a:t>механизм</a:t>
            </a:r>
            <a:endParaRPr lang="ru-RU" sz="36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634082"/>
          </a:xfrm>
        </p:spPr>
        <p:txBody>
          <a:bodyPr>
            <a:normAutofit fontScale="90000"/>
          </a:bodyPr>
          <a:lstStyle/>
          <a:p>
            <a:r>
              <a:rPr lang="ru-RU" sz="4000" b="1" dirty="0" smtClean="0">
                <a:solidFill>
                  <a:srgbClr val="FF0000"/>
                </a:solidFill>
              </a:rPr>
              <a:t>Магазин</a:t>
            </a:r>
            <a:endParaRPr lang="ru-RU" sz="4000" b="1" dirty="0">
              <a:solidFill>
                <a:srgbClr val="FF0000"/>
              </a:solidFill>
            </a:endParaRPr>
          </a:p>
        </p:txBody>
      </p:sp>
      <p:pic>
        <p:nvPicPr>
          <p:cNvPr id="4" name="Picture 2" descr="D:\01-ВК\01-ТЕМЫ\ТЕМПЛАН - ВУС 100868 СТ СТРЕЛОК\Т 2 Зан 1 - Автомат АК-74\Разное\Магазин.gif"/>
          <p:cNvPicPr>
            <a:picLocks noGrp="1"/>
          </p:cNvPicPr>
          <p:nvPr>
            <p:ph idx="1"/>
          </p:nvPr>
        </p:nvPicPr>
        <p:blipFill rotWithShape="1">
          <a:blip r:embed="rId2" cstate="print">
            <a:extLst>
              <a:ext uri="{28A0092B-C50C-407E-A947-70E740481C1C}">
                <a14:useLocalDpi xmlns:a14="http://schemas.microsoft.com/office/drawing/2010/main" val="0"/>
              </a:ext>
            </a:extLst>
          </a:blip>
          <a:srcRect b="24159"/>
          <a:stretch/>
        </p:blipFill>
        <p:spPr bwMode="auto">
          <a:xfrm>
            <a:off x="251520" y="870457"/>
            <a:ext cx="8064895" cy="3494647"/>
          </a:xfrm>
          <a:prstGeom prst="rect">
            <a:avLst/>
          </a:prstGeom>
          <a:noFill/>
          <a:extLst/>
        </p:spPr>
      </p:pic>
      <p:pic>
        <p:nvPicPr>
          <p:cNvPr id="5" name="Picture 2" descr="D:\01-ВК\01-ТЕМЫ\ТЕМПЛАН - ВУС 100868 СТ СТРЕЛОК\Т 2 Зан 1 - Автомат АК-74\Разное\Магазин.gif"/>
          <p:cNvPicPr>
            <a:picLocks/>
          </p:cNvPicPr>
          <p:nvPr/>
        </p:nvPicPr>
        <p:blipFill rotWithShape="1">
          <a:blip r:embed="rId2" cstate="print">
            <a:extLst>
              <a:ext uri="{28A0092B-C50C-407E-A947-70E740481C1C}">
                <a14:useLocalDpi xmlns:a14="http://schemas.microsoft.com/office/drawing/2010/main" val="0"/>
              </a:ext>
            </a:extLst>
          </a:blip>
          <a:srcRect t="84216" b="2802"/>
          <a:stretch/>
        </p:blipFill>
        <p:spPr bwMode="auto">
          <a:xfrm>
            <a:off x="457200" y="4725144"/>
            <a:ext cx="8435280" cy="1334407"/>
          </a:xfrm>
          <a:prstGeom prst="rect">
            <a:avLst/>
          </a:prstGeom>
          <a:noFill/>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06090"/>
          </a:xfrm>
        </p:spPr>
        <p:txBody>
          <a:bodyPr>
            <a:normAutofit/>
          </a:bodyPr>
          <a:lstStyle/>
          <a:p>
            <a:r>
              <a:rPr lang="ru-RU" sz="4000" b="1" dirty="0" smtClean="0">
                <a:solidFill>
                  <a:srgbClr val="FF0000"/>
                </a:solidFill>
              </a:rPr>
              <a:t>Штык-нож</a:t>
            </a:r>
            <a:endParaRPr lang="ru-RU" sz="4000" b="1" dirty="0">
              <a:solidFill>
                <a:srgbClr val="FF0000"/>
              </a:solidFill>
            </a:endParaRPr>
          </a:p>
        </p:txBody>
      </p:sp>
      <p:pic>
        <p:nvPicPr>
          <p:cNvPr id="4" name="Picture 2" descr="D:\01-ВК\01-ТЕМЫ\ТЕМПЛАН - ВУС 100868 СТ СТРЕЛОК\Т 2 Зан 1 - Автомат АК-74\Разное\Штык-нож.gif"/>
          <p:cNvPicPr>
            <a:picLocks noGrp="1"/>
          </p:cNvPicPr>
          <p:nvPr>
            <p:ph idx="1"/>
          </p:nvPr>
        </p:nvPicPr>
        <p:blipFill rotWithShape="1">
          <a:blip r:embed="rId2" cstate="print">
            <a:extLst>
              <a:ext uri="{28A0092B-C50C-407E-A947-70E740481C1C}">
                <a14:useLocalDpi xmlns:a14="http://schemas.microsoft.com/office/drawing/2010/main" val="0"/>
              </a:ext>
            </a:extLst>
          </a:blip>
          <a:srcRect b="28405"/>
          <a:stretch/>
        </p:blipFill>
        <p:spPr bwMode="auto">
          <a:xfrm>
            <a:off x="457200" y="750714"/>
            <a:ext cx="8229600" cy="4046438"/>
          </a:xfrm>
          <a:prstGeom prst="rect">
            <a:avLst/>
          </a:prstGeom>
          <a:noFill/>
          <a:extLst/>
        </p:spPr>
      </p:pic>
      <p:pic>
        <p:nvPicPr>
          <p:cNvPr id="5" name="Picture 2" descr="D:\01-ВК\01-ТЕМЫ\ТЕМПЛАН - ВУС 100868 СТ СТРЕЛОК\Т 2 Зан 1 - Автомат АК-74\Разное\Штык-нож.gif"/>
          <p:cNvPicPr>
            <a:picLocks/>
          </p:cNvPicPr>
          <p:nvPr/>
        </p:nvPicPr>
        <p:blipFill rotWithShape="1">
          <a:blip r:embed="rId2" cstate="print">
            <a:extLst>
              <a:ext uri="{28A0092B-C50C-407E-A947-70E740481C1C}">
                <a14:useLocalDpi xmlns:a14="http://schemas.microsoft.com/office/drawing/2010/main" val="0"/>
              </a:ext>
            </a:extLst>
          </a:blip>
          <a:srcRect t="82732"/>
          <a:stretch/>
        </p:blipFill>
        <p:spPr bwMode="auto">
          <a:xfrm>
            <a:off x="457200" y="5013176"/>
            <a:ext cx="8229600" cy="1512168"/>
          </a:xfrm>
          <a:prstGeom prst="rect">
            <a:avLst/>
          </a:prstGeom>
          <a:noFill/>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600" b="1" dirty="0" smtClean="0">
                <a:solidFill>
                  <a:srgbClr val="FF0000"/>
                </a:solidFill>
              </a:rPr>
              <a:t>Ножны</a:t>
            </a:r>
            <a:endParaRPr lang="ru-RU" sz="5400" dirty="0">
              <a:solidFill>
                <a:srgbClr val="FF0000"/>
              </a:solidFill>
            </a:endParaRPr>
          </a:p>
        </p:txBody>
      </p:sp>
      <p:pic>
        <p:nvPicPr>
          <p:cNvPr id="4" name="Picture 2" descr="D:\01-ВК\01-ТЕМЫ\ТЕМПЛАН - ВУС 100868 СТ СТРЕЛОК\Т 2 Зан 1 - Автомат АК-74\Разное\Ножны.gif"/>
          <p:cNvPicPr>
            <a:picLocks noGrp="1"/>
          </p:cNvPicPr>
          <p:nvPr>
            <p:ph idx="1"/>
          </p:nvPr>
        </p:nvPicPr>
        <p:blipFill rotWithShape="1">
          <a:blip r:embed="rId2" cstate="print">
            <a:extLst>
              <a:ext uri="{28A0092B-C50C-407E-A947-70E740481C1C}">
                <a14:useLocalDpi xmlns:a14="http://schemas.microsoft.com/office/drawing/2010/main" val="0"/>
              </a:ext>
            </a:extLst>
          </a:blip>
          <a:srcRect b="40649"/>
          <a:stretch/>
        </p:blipFill>
        <p:spPr bwMode="auto">
          <a:xfrm>
            <a:off x="457200" y="1412776"/>
            <a:ext cx="8363272" cy="3096344"/>
          </a:xfrm>
          <a:prstGeom prst="rect">
            <a:avLst/>
          </a:prstGeom>
          <a:noFill/>
          <a:extLst/>
        </p:spPr>
      </p:pic>
      <p:pic>
        <p:nvPicPr>
          <p:cNvPr id="5" name="Picture 2" descr="D:\01-ВК\01-ТЕМЫ\ТЕМПЛАН - ВУС 100868 СТ СТРЕЛОК\Т 2 Зан 1 - Автомат АК-74\Разное\Ножны.gif"/>
          <p:cNvPicPr>
            <a:picLocks/>
          </p:cNvPicPr>
          <p:nvPr/>
        </p:nvPicPr>
        <p:blipFill rotWithShape="1">
          <a:blip r:embed="rId2" cstate="print">
            <a:extLst>
              <a:ext uri="{28A0092B-C50C-407E-A947-70E740481C1C}">
                <a14:useLocalDpi xmlns:a14="http://schemas.microsoft.com/office/drawing/2010/main" val="0"/>
              </a:ext>
            </a:extLst>
          </a:blip>
          <a:srcRect t="78274"/>
          <a:stretch/>
        </p:blipFill>
        <p:spPr bwMode="auto">
          <a:xfrm>
            <a:off x="899592" y="5013175"/>
            <a:ext cx="7787208" cy="1368153"/>
          </a:xfrm>
          <a:prstGeom prst="rect">
            <a:avLst/>
          </a:prstGeom>
          <a:noFill/>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01-ВК\01-ТЕМЫ\ТЕМПЛАН - ВУС 100868 СТ СТРЕЛОК\Т 2 Зан 1 - Автомат АК-74\Разное\Основание мушки.gif"/>
          <p:cNvPicPr>
            <a:picLocks noGrp="1"/>
          </p:cNvPicPr>
          <p:nvPr>
            <p:ph idx="1"/>
          </p:nvPr>
        </p:nvPicPr>
        <p:blipFill rotWithShape="1">
          <a:blip r:embed="rId2" cstate="print">
            <a:extLst>
              <a:ext uri="{28A0092B-C50C-407E-A947-70E740481C1C}">
                <a14:useLocalDpi xmlns:a14="http://schemas.microsoft.com/office/drawing/2010/main" val="0"/>
              </a:ext>
            </a:extLst>
          </a:blip>
          <a:srcRect b="26561"/>
          <a:stretch/>
        </p:blipFill>
        <p:spPr bwMode="auto">
          <a:xfrm>
            <a:off x="1691680" y="476672"/>
            <a:ext cx="6746522" cy="4536504"/>
          </a:xfrm>
          <a:prstGeom prst="rect">
            <a:avLst/>
          </a:prstGeom>
          <a:noFill/>
          <a:extLst/>
        </p:spPr>
      </p:pic>
      <p:pic>
        <p:nvPicPr>
          <p:cNvPr id="5" name="Picture 2" descr="D:\01-ВК\01-ТЕМЫ\ТЕМПЛАН - ВУС 100868 СТ СТРЕЛОК\Т 2 Зан 1 - Автомат АК-74\Разное\Основание мушки.gif"/>
          <p:cNvPicPr>
            <a:picLocks/>
          </p:cNvPicPr>
          <p:nvPr/>
        </p:nvPicPr>
        <p:blipFill rotWithShape="1">
          <a:blip r:embed="rId2" cstate="print">
            <a:extLst>
              <a:ext uri="{28A0092B-C50C-407E-A947-70E740481C1C}">
                <a14:useLocalDpi xmlns:a14="http://schemas.microsoft.com/office/drawing/2010/main" val="0"/>
              </a:ext>
            </a:extLst>
          </a:blip>
          <a:srcRect t="81759"/>
          <a:stretch/>
        </p:blipFill>
        <p:spPr bwMode="auto">
          <a:xfrm>
            <a:off x="539552" y="5215210"/>
            <a:ext cx="7992888" cy="1430210"/>
          </a:xfrm>
          <a:prstGeom prst="rect">
            <a:avLst/>
          </a:prstGeom>
          <a:noFill/>
          <a:extLst/>
        </p:spPr>
      </p:pic>
      <p:sp>
        <p:nvSpPr>
          <p:cNvPr id="2" name="Заголовок 1"/>
          <p:cNvSpPr>
            <a:spLocks noGrp="1"/>
          </p:cNvSpPr>
          <p:nvPr>
            <p:ph type="title"/>
          </p:nvPr>
        </p:nvSpPr>
        <p:spPr>
          <a:xfrm>
            <a:off x="457200" y="274638"/>
            <a:ext cx="8229600" cy="725470"/>
          </a:xfrm>
        </p:spPr>
        <p:txBody>
          <a:bodyPr>
            <a:normAutofit/>
          </a:bodyPr>
          <a:lstStyle/>
          <a:p>
            <a:r>
              <a:rPr lang="ru-RU" sz="4000" b="1" dirty="0">
                <a:solidFill>
                  <a:srgbClr val="FF0000"/>
                </a:solidFill>
              </a:rPr>
              <a:t>Основание мушки</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928694"/>
          </a:xfrm>
        </p:spPr>
        <p:txBody>
          <a:bodyPr>
            <a:normAutofit fontScale="90000"/>
          </a:bodyPr>
          <a:lstStyle/>
          <a:p>
            <a:r>
              <a:rPr lang="ru-RU" sz="3100" b="1" dirty="0">
                <a:solidFill>
                  <a:srgbClr val="FF0000"/>
                </a:solidFill>
              </a:rPr>
              <a:t>Прицельное приспособление</a:t>
            </a:r>
            <a:br>
              <a:rPr lang="ru-RU" sz="3100" b="1" dirty="0">
                <a:solidFill>
                  <a:srgbClr val="FF0000"/>
                </a:solidFill>
              </a:rPr>
            </a:br>
            <a:r>
              <a:rPr lang="ru-RU" sz="2000" dirty="0"/>
              <a:t> </a:t>
            </a:r>
            <a:br>
              <a:rPr lang="ru-RU" sz="2000" dirty="0"/>
            </a:br>
            <a:endParaRPr lang="ru-RU" sz="2000" dirty="0"/>
          </a:p>
        </p:txBody>
      </p:sp>
      <p:pic>
        <p:nvPicPr>
          <p:cNvPr id="4" name="Picture 2" descr="D:\01-ВК\01-ТЕМЫ\ТЕМПЛАН - ВУС 100868 СТ СТРЕЛОК\Т 2 Зан 1 - Автомат АК-74\Разное\Прицельное приспособление.gif"/>
          <p:cNvPicPr/>
          <p:nvPr/>
        </p:nvPicPr>
        <p:blipFill rotWithShape="1">
          <a:blip r:embed="rId2" cstate="print">
            <a:extLst>
              <a:ext uri="{28A0092B-C50C-407E-A947-70E740481C1C}">
                <a14:useLocalDpi xmlns:a14="http://schemas.microsoft.com/office/drawing/2010/main" val="0"/>
              </a:ext>
            </a:extLst>
          </a:blip>
          <a:srcRect l="-3666" t="-1363" r="2869" b="57774"/>
          <a:stretch/>
        </p:blipFill>
        <p:spPr bwMode="auto">
          <a:xfrm>
            <a:off x="338753" y="1381475"/>
            <a:ext cx="3960440" cy="2304255"/>
          </a:xfrm>
          <a:prstGeom prst="rect">
            <a:avLst/>
          </a:prstGeom>
          <a:noFill/>
          <a:extLst/>
        </p:spPr>
      </p:pic>
      <p:pic>
        <p:nvPicPr>
          <p:cNvPr id="5" name="Picture 2" descr="D:\01-ВК\01-ТЕМЫ\ТЕМПЛАН - ВУС 100868 СТ СТРЕЛОК\Т 2 Зан 1 - Автомат АК-74\Разное\Прицельное приспособление.gif"/>
          <p:cNvPicPr/>
          <p:nvPr/>
        </p:nvPicPr>
        <p:blipFill rotWithShape="1">
          <a:blip r:embed="rId2" cstate="print">
            <a:extLst>
              <a:ext uri="{28A0092B-C50C-407E-A947-70E740481C1C}">
                <a14:useLocalDpi xmlns:a14="http://schemas.microsoft.com/office/drawing/2010/main" val="0"/>
              </a:ext>
            </a:extLst>
          </a:blip>
          <a:srcRect t="89646"/>
          <a:stretch/>
        </p:blipFill>
        <p:spPr bwMode="auto">
          <a:xfrm>
            <a:off x="485665" y="4221087"/>
            <a:ext cx="8229600" cy="2119137"/>
          </a:xfrm>
          <a:prstGeom prst="rect">
            <a:avLst/>
          </a:prstGeom>
          <a:noFill/>
          <a:extLst/>
        </p:spPr>
      </p:pic>
      <p:pic>
        <p:nvPicPr>
          <p:cNvPr id="6" name="Picture 2" descr="D:\01-ВК\01-ТЕМЫ\ТЕМПЛАН - ВУС 100868 СТ СТРЕЛОК\Т 2 Зан 1 - Автомат АК-74\Разное\Прицельное приспособление.gif"/>
          <p:cNvPicPr/>
          <p:nvPr/>
        </p:nvPicPr>
        <p:blipFill rotWithShape="1">
          <a:blip r:embed="rId2" cstate="print">
            <a:extLst>
              <a:ext uri="{28A0092B-C50C-407E-A947-70E740481C1C}">
                <a14:useLocalDpi xmlns:a14="http://schemas.microsoft.com/office/drawing/2010/main" val="0"/>
              </a:ext>
            </a:extLst>
          </a:blip>
          <a:srcRect l="-3666" t="41545" r="2869" b="15548"/>
          <a:stretch/>
        </p:blipFill>
        <p:spPr bwMode="auto">
          <a:xfrm>
            <a:off x="4552415" y="1327181"/>
            <a:ext cx="3960440" cy="2376263"/>
          </a:xfrm>
          <a:prstGeom prst="rect">
            <a:avLst/>
          </a:prstGeom>
          <a:noFill/>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036496" cy="511156"/>
          </a:xfrm>
        </p:spPr>
        <p:txBody>
          <a:bodyPr>
            <a:noAutofit/>
          </a:bodyPr>
          <a:lstStyle/>
          <a:p>
            <a:r>
              <a:rPr lang="ru-RU" sz="2800" b="1" dirty="0" smtClean="0">
                <a:solidFill>
                  <a:srgbClr val="FF0000"/>
                </a:solidFill>
                <a:cs typeface="Arial" pitchFamily="34" charset="0"/>
              </a:rPr>
              <a:t>Порядок неполной разборки и сборки автомата АК-74</a:t>
            </a:r>
            <a:endParaRPr lang="ru-RU" sz="2800" dirty="0">
              <a:solidFill>
                <a:srgbClr val="FF0000"/>
              </a:solidFill>
            </a:endParaRPr>
          </a:p>
        </p:txBody>
      </p:sp>
      <p:sp>
        <p:nvSpPr>
          <p:cNvPr id="3" name="Содержимое 2"/>
          <p:cNvSpPr>
            <a:spLocks noGrp="1"/>
          </p:cNvSpPr>
          <p:nvPr>
            <p:ph idx="1"/>
          </p:nvPr>
        </p:nvSpPr>
        <p:spPr>
          <a:xfrm>
            <a:off x="0" y="642918"/>
            <a:ext cx="9144000" cy="6098450"/>
          </a:xfrm>
          <a:solidFill>
            <a:schemeClr val="tx2">
              <a:lumMod val="20000"/>
              <a:lumOff val="80000"/>
            </a:schemeClr>
          </a:solidFill>
        </p:spPr>
        <p:txBody>
          <a:bodyPr>
            <a:normAutofit lnSpcReduction="10000"/>
          </a:bodyPr>
          <a:lstStyle/>
          <a:p>
            <a:pPr>
              <a:spcBef>
                <a:spcPts val="600"/>
              </a:spcBef>
              <a:spcAft>
                <a:spcPts val="1200"/>
              </a:spcAft>
              <a:buNone/>
            </a:pPr>
            <a:r>
              <a:rPr lang="ru-RU" sz="2400" b="1" dirty="0" smtClean="0">
                <a:solidFill>
                  <a:srgbClr val="FF0000"/>
                </a:solidFill>
              </a:rPr>
              <a:t>Неполная разборка автомата</a:t>
            </a:r>
            <a:r>
              <a:rPr lang="ru-RU" sz="2400" dirty="0" smtClean="0">
                <a:solidFill>
                  <a:srgbClr val="FF0000"/>
                </a:solidFill>
              </a:rPr>
              <a:t> </a:t>
            </a:r>
            <a:r>
              <a:rPr lang="ru-RU" sz="2400" dirty="0" smtClean="0"/>
              <a:t>(пулемёта) производится в такой последовательности:</a:t>
            </a:r>
          </a:p>
          <a:p>
            <a:pPr lvl="0">
              <a:spcBef>
                <a:spcPts val="600"/>
              </a:spcBef>
              <a:spcAft>
                <a:spcPts val="1200"/>
              </a:spcAft>
              <a:buNone/>
            </a:pPr>
            <a:r>
              <a:rPr lang="ru-RU" sz="2400" dirty="0" smtClean="0">
                <a:solidFill>
                  <a:srgbClr val="0000CC"/>
                </a:solidFill>
              </a:rPr>
              <a:t>1.  Установить пулемёт на сошку (только для пулемёта);</a:t>
            </a:r>
          </a:p>
          <a:p>
            <a:pPr lvl="0">
              <a:spcBef>
                <a:spcPts val="600"/>
              </a:spcBef>
              <a:spcAft>
                <a:spcPts val="1200"/>
              </a:spcAft>
              <a:buNone/>
            </a:pPr>
            <a:r>
              <a:rPr lang="ru-RU" sz="2400" dirty="0" smtClean="0">
                <a:solidFill>
                  <a:srgbClr val="0000CC"/>
                </a:solidFill>
              </a:rPr>
              <a:t>2.  Отделить магазин и проверить, нет ли патрона в патроннике;</a:t>
            </a:r>
          </a:p>
          <a:p>
            <a:pPr lvl="0">
              <a:spcBef>
                <a:spcPts val="600"/>
              </a:spcBef>
              <a:spcAft>
                <a:spcPts val="1200"/>
              </a:spcAft>
              <a:buAutoNum type="arabicPeriod" startAt="3"/>
            </a:pPr>
            <a:r>
              <a:rPr lang="ru-RU" sz="2400" dirty="0" smtClean="0">
                <a:solidFill>
                  <a:srgbClr val="0000CC"/>
                </a:solidFill>
              </a:rPr>
              <a:t>Вынуть пенал с принадлежностью;</a:t>
            </a:r>
          </a:p>
          <a:p>
            <a:pPr lvl="0">
              <a:spcBef>
                <a:spcPts val="600"/>
              </a:spcBef>
              <a:spcAft>
                <a:spcPts val="1200"/>
              </a:spcAft>
              <a:buAutoNum type="arabicPeriod" startAt="3"/>
            </a:pPr>
            <a:r>
              <a:rPr lang="ru-RU" sz="2400" dirty="0" smtClean="0">
                <a:solidFill>
                  <a:srgbClr val="0000CC"/>
                </a:solidFill>
              </a:rPr>
              <a:t>Отделить  шомпол;</a:t>
            </a:r>
          </a:p>
          <a:p>
            <a:pPr lvl="0">
              <a:spcBef>
                <a:spcPts val="600"/>
              </a:spcBef>
              <a:spcAft>
                <a:spcPts val="1200"/>
              </a:spcAft>
              <a:buNone/>
            </a:pPr>
            <a:r>
              <a:rPr lang="ru-RU" sz="2400" dirty="0" smtClean="0">
                <a:solidFill>
                  <a:srgbClr val="0000CC"/>
                </a:solidFill>
              </a:rPr>
              <a:t>5.  Отделить крышку ствольной коробки;</a:t>
            </a:r>
          </a:p>
          <a:p>
            <a:pPr lvl="0">
              <a:spcBef>
                <a:spcPts val="600"/>
              </a:spcBef>
              <a:spcAft>
                <a:spcPts val="1200"/>
              </a:spcAft>
              <a:buNone/>
            </a:pPr>
            <a:r>
              <a:rPr lang="ru-RU" sz="2400" dirty="0" smtClean="0">
                <a:solidFill>
                  <a:srgbClr val="0000CC"/>
                </a:solidFill>
              </a:rPr>
              <a:t>6.  Отделить возвратный механизм;</a:t>
            </a:r>
          </a:p>
          <a:p>
            <a:pPr lvl="0">
              <a:spcBef>
                <a:spcPts val="600"/>
              </a:spcBef>
              <a:spcAft>
                <a:spcPts val="1200"/>
              </a:spcAft>
              <a:buNone/>
            </a:pPr>
            <a:r>
              <a:rPr lang="ru-RU" sz="2400" dirty="0" smtClean="0">
                <a:solidFill>
                  <a:srgbClr val="0000CC"/>
                </a:solidFill>
              </a:rPr>
              <a:t>7.  Отделить затворную раму с затвором;</a:t>
            </a:r>
          </a:p>
          <a:p>
            <a:pPr lvl="0">
              <a:spcBef>
                <a:spcPts val="600"/>
              </a:spcBef>
              <a:spcAft>
                <a:spcPts val="1200"/>
              </a:spcAft>
              <a:buNone/>
            </a:pPr>
            <a:r>
              <a:rPr lang="ru-RU" sz="2400" dirty="0" smtClean="0">
                <a:solidFill>
                  <a:srgbClr val="0000CC"/>
                </a:solidFill>
              </a:rPr>
              <a:t>8.  Отделить затвор от затворной рамы;</a:t>
            </a:r>
          </a:p>
          <a:p>
            <a:pPr lvl="0">
              <a:spcBef>
                <a:spcPts val="600"/>
              </a:spcBef>
              <a:spcAft>
                <a:spcPts val="1200"/>
              </a:spcAft>
              <a:buNone/>
            </a:pPr>
            <a:r>
              <a:rPr lang="ru-RU" sz="2400" dirty="0" smtClean="0">
                <a:solidFill>
                  <a:srgbClr val="0000CC"/>
                </a:solidFill>
              </a:rPr>
              <a:t>9.  Отделить газовую трубку со ствольной накладкой.</a:t>
            </a:r>
          </a:p>
        </p:txBody>
      </p:sp>
    </p:spTree>
    <p:extLst>
      <p:ext uri="{BB962C8B-B14F-4D97-AF65-F5344CB8AC3E}">
        <p14:creationId xmlns:p14="http://schemas.microsoft.com/office/powerpoint/2010/main" val="3018155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036496" cy="511156"/>
          </a:xfrm>
        </p:spPr>
        <p:txBody>
          <a:bodyPr>
            <a:noAutofit/>
          </a:bodyPr>
          <a:lstStyle/>
          <a:p>
            <a:r>
              <a:rPr lang="ru-RU" sz="2800" b="1" dirty="0" smtClean="0">
                <a:solidFill>
                  <a:srgbClr val="FF0000"/>
                </a:solidFill>
                <a:cs typeface="Arial" pitchFamily="34" charset="0"/>
              </a:rPr>
              <a:t>Порядок неполной разборки и сборки автомата АК-74</a:t>
            </a:r>
            <a:endParaRPr lang="ru-RU" sz="2800" dirty="0">
              <a:solidFill>
                <a:srgbClr val="FF0000"/>
              </a:solidFill>
            </a:endParaRPr>
          </a:p>
        </p:txBody>
      </p:sp>
      <p:sp>
        <p:nvSpPr>
          <p:cNvPr id="3" name="Содержимое 2"/>
          <p:cNvSpPr>
            <a:spLocks noGrp="1"/>
          </p:cNvSpPr>
          <p:nvPr>
            <p:ph idx="1"/>
          </p:nvPr>
        </p:nvSpPr>
        <p:spPr>
          <a:xfrm>
            <a:off x="0" y="642918"/>
            <a:ext cx="9144000" cy="6098450"/>
          </a:xfrm>
          <a:solidFill>
            <a:schemeClr val="tx2">
              <a:lumMod val="20000"/>
              <a:lumOff val="80000"/>
            </a:schemeClr>
          </a:solidFill>
        </p:spPr>
        <p:txBody>
          <a:bodyPr>
            <a:noAutofit/>
          </a:bodyPr>
          <a:lstStyle/>
          <a:p>
            <a:pPr>
              <a:spcBef>
                <a:spcPts val="600"/>
              </a:spcBef>
              <a:spcAft>
                <a:spcPts val="1200"/>
              </a:spcAft>
              <a:buNone/>
            </a:pPr>
            <a:r>
              <a:rPr lang="ru-RU" sz="2000" b="1" dirty="0" smtClean="0">
                <a:solidFill>
                  <a:srgbClr val="FF0000"/>
                </a:solidFill>
              </a:rPr>
              <a:t>Сборка автомата</a:t>
            </a:r>
            <a:r>
              <a:rPr lang="ru-RU" sz="2000" dirty="0" smtClean="0">
                <a:solidFill>
                  <a:srgbClr val="FF0000"/>
                </a:solidFill>
              </a:rPr>
              <a:t> </a:t>
            </a:r>
            <a:r>
              <a:rPr lang="ru-RU" sz="2000" dirty="0" smtClean="0"/>
              <a:t>(пулемёта) производится в такой  последовательности:</a:t>
            </a:r>
          </a:p>
          <a:p>
            <a:pPr lvl="0">
              <a:spcBef>
                <a:spcPts val="600"/>
              </a:spcBef>
              <a:spcAft>
                <a:spcPts val="1200"/>
              </a:spcAft>
              <a:buNone/>
            </a:pPr>
            <a:r>
              <a:rPr lang="ru-RU" sz="2000" dirty="0" smtClean="0"/>
              <a:t>1</a:t>
            </a:r>
            <a:r>
              <a:rPr lang="ru-RU" sz="2000" dirty="0" smtClean="0">
                <a:solidFill>
                  <a:srgbClr val="0000CC"/>
                </a:solidFill>
              </a:rPr>
              <a:t>.  Присоединить газовую трубку со ствольной накладкой;</a:t>
            </a:r>
          </a:p>
          <a:p>
            <a:pPr lvl="0">
              <a:spcBef>
                <a:spcPts val="600"/>
              </a:spcBef>
              <a:spcAft>
                <a:spcPts val="1200"/>
              </a:spcAft>
              <a:buNone/>
            </a:pPr>
            <a:r>
              <a:rPr lang="ru-RU" sz="2000" dirty="0" smtClean="0">
                <a:solidFill>
                  <a:srgbClr val="0000CC"/>
                </a:solidFill>
              </a:rPr>
              <a:t>2.  Присоединить затвор к затворной раме;</a:t>
            </a:r>
          </a:p>
          <a:p>
            <a:pPr lvl="0">
              <a:spcBef>
                <a:spcPts val="600"/>
              </a:spcBef>
              <a:spcAft>
                <a:spcPts val="1200"/>
              </a:spcAft>
              <a:buNone/>
            </a:pPr>
            <a:r>
              <a:rPr lang="ru-RU" sz="2000" dirty="0" smtClean="0">
                <a:solidFill>
                  <a:srgbClr val="0000CC"/>
                </a:solidFill>
              </a:rPr>
              <a:t>3.  Присоединить затворную раму с затвором к ствольной коробке;</a:t>
            </a:r>
          </a:p>
          <a:p>
            <a:pPr lvl="0">
              <a:spcBef>
                <a:spcPts val="600"/>
              </a:spcBef>
              <a:spcAft>
                <a:spcPts val="1200"/>
              </a:spcAft>
              <a:buNone/>
            </a:pPr>
            <a:r>
              <a:rPr lang="ru-RU" sz="2000" dirty="0" smtClean="0">
                <a:solidFill>
                  <a:srgbClr val="0000CC"/>
                </a:solidFill>
              </a:rPr>
              <a:t>4.  Присоединить возвратный механизм;</a:t>
            </a:r>
          </a:p>
          <a:p>
            <a:pPr lvl="0">
              <a:spcBef>
                <a:spcPts val="600"/>
              </a:spcBef>
              <a:spcAft>
                <a:spcPts val="1200"/>
              </a:spcAft>
              <a:buNone/>
            </a:pPr>
            <a:r>
              <a:rPr lang="ru-RU" sz="2000" dirty="0" smtClean="0">
                <a:solidFill>
                  <a:srgbClr val="0000CC"/>
                </a:solidFill>
              </a:rPr>
              <a:t>5.  Присоединить крышку ствольной коробки;</a:t>
            </a:r>
          </a:p>
          <a:p>
            <a:pPr lvl="0">
              <a:spcBef>
                <a:spcPts val="600"/>
              </a:spcBef>
              <a:spcAft>
                <a:spcPts val="1200"/>
              </a:spcAft>
              <a:buNone/>
            </a:pPr>
            <a:r>
              <a:rPr lang="ru-RU" sz="2000" dirty="0" smtClean="0">
                <a:solidFill>
                  <a:srgbClr val="0000CC"/>
                </a:solidFill>
              </a:rPr>
              <a:t>6.  Спустить курок с боевого взвода и поставить на предохранитель;</a:t>
            </a:r>
          </a:p>
          <a:p>
            <a:pPr lvl="0">
              <a:spcBef>
                <a:spcPts val="600"/>
              </a:spcBef>
              <a:spcAft>
                <a:spcPts val="1200"/>
              </a:spcAft>
              <a:buNone/>
            </a:pPr>
            <a:r>
              <a:rPr lang="ru-RU" sz="2000" dirty="0" smtClean="0">
                <a:solidFill>
                  <a:srgbClr val="0000CC"/>
                </a:solidFill>
              </a:rPr>
              <a:t>7.  Присоединить шомпол;</a:t>
            </a:r>
          </a:p>
          <a:p>
            <a:pPr lvl="0">
              <a:spcBef>
                <a:spcPts val="600"/>
              </a:spcBef>
              <a:spcAft>
                <a:spcPts val="1200"/>
              </a:spcAft>
              <a:buNone/>
            </a:pPr>
            <a:r>
              <a:rPr lang="ru-RU" sz="2000" dirty="0" smtClean="0">
                <a:solidFill>
                  <a:srgbClr val="0000CC"/>
                </a:solidFill>
              </a:rPr>
              <a:t>8.  Вложить пенал в гнездо приклада;</a:t>
            </a:r>
          </a:p>
          <a:p>
            <a:pPr lvl="0">
              <a:spcBef>
                <a:spcPts val="600"/>
              </a:spcBef>
              <a:spcAft>
                <a:spcPts val="1200"/>
              </a:spcAft>
              <a:buNone/>
            </a:pPr>
            <a:r>
              <a:rPr lang="ru-RU" sz="2000" dirty="0" smtClean="0">
                <a:solidFill>
                  <a:srgbClr val="0000CC"/>
                </a:solidFill>
              </a:rPr>
              <a:t>9.  Присоединить магазин к автомату (пулемёту);</a:t>
            </a:r>
          </a:p>
          <a:p>
            <a:pPr lvl="0">
              <a:spcBef>
                <a:spcPts val="600"/>
              </a:spcBef>
              <a:spcAft>
                <a:spcPts val="1200"/>
              </a:spcAft>
              <a:buNone/>
            </a:pPr>
            <a:r>
              <a:rPr lang="ru-RU" sz="2000" dirty="0" smtClean="0">
                <a:solidFill>
                  <a:srgbClr val="0000CC"/>
                </a:solidFill>
              </a:rPr>
              <a:t>10. Сложить ноги сошки (только для пулемёта).</a:t>
            </a:r>
            <a:endParaRPr lang="ru-RU"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19711048"/>
              </p:ext>
            </p:extLst>
          </p:nvPr>
        </p:nvGraphicFramePr>
        <p:xfrm>
          <a:off x="467544" y="2060848"/>
          <a:ext cx="7344816" cy="1066800"/>
        </p:xfrm>
        <a:graphic>
          <a:graphicData uri="http://schemas.openxmlformats.org/drawingml/2006/table">
            <a:tbl>
              <a:tblPr firstRow="1" bandRow="1">
                <a:tableStyleId>{5C22544A-7EE6-4342-B048-85BDC9FD1C3A}</a:tableStyleId>
              </a:tblPr>
              <a:tblGrid>
                <a:gridCol w="7344816">
                  <a:extLst>
                    <a:ext uri="{9D8B030D-6E8A-4147-A177-3AD203B41FA5}">
                      <a16:colId xmlns:a16="http://schemas.microsoft.com/office/drawing/2014/main" val="2936118843"/>
                    </a:ext>
                  </a:extLst>
                </a:gridCol>
              </a:tblGrid>
              <a:tr h="72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smtClean="0">
                          <a:solidFill>
                            <a:schemeClr val="bg1"/>
                          </a:solidFill>
                          <a:latin typeface="Times New Roman" panose="02020603050405020304" pitchFamily="18" charset="0"/>
                          <a:cs typeface="Times New Roman" panose="02020603050405020304" pitchFamily="18" charset="0"/>
                        </a:rPr>
                        <a:t>Работа частей и механизмов автомата АК-74</a:t>
                      </a:r>
                      <a:endParaRPr lang="ru-RU" sz="32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9120200"/>
                  </a:ext>
                </a:extLst>
              </a:tr>
            </a:tbl>
          </a:graphicData>
        </a:graphic>
      </p:graphicFrame>
    </p:spTree>
    <p:extLst>
      <p:ext uri="{BB962C8B-B14F-4D97-AF65-F5344CB8AC3E}">
        <p14:creationId xmlns:p14="http://schemas.microsoft.com/office/powerpoint/2010/main" val="152782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86777689"/>
              </p:ext>
            </p:extLst>
          </p:nvPr>
        </p:nvGraphicFramePr>
        <p:xfrm>
          <a:off x="464096" y="1971924"/>
          <a:ext cx="8308218" cy="1920240"/>
        </p:xfrm>
        <a:graphic>
          <a:graphicData uri="http://schemas.openxmlformats.org/drawingml/2006/table">
            <a:tbl>
              <a:tblPr firstRow="1" bandRow="1">
                <a:tableStyleId>{5C22544A-7EE6-4342-B048-85BDC9FD1C3A}</a:tableStyleId>
              </a:tblPr>
              <a:tblGrid>
                <a:gridCol w="1529122">
                  <a:extLst>
                    <a:ext uri="{9D8B030D-6E8A-4147-A177-3AD203B41FA5}">
                      <a16:colId xmlns:a16="http://schemas.microsoft.com/office/drawing/2014/main" val="2936118843"/>
                    </a:ext>
                  </a:extLst>
                </a:gridCol>
                <a:gridCol w="6779096">
                  <a:extLst>
                    <a:ext uri="{9D8B030D-6E8A-4147-A177-3AD203B41FA5}">
                      <a16:colId xmlns:a16="http://schemas.microsoft.com/office/drawing/2014/main" val="2140351015"/>
                    </a:ext>
                  </a:extLst>
                </a:gridCol>
              </a:tblGrid>
              <a:tr h="1815976">
                <a:tc>
                  <a:txBody>
                    <a:bodyPr/>
                    <a:lstStyle/>
                    <a:p>
                      <a:r>
                        <a:rPr lang="ru-RU" sz="2400" b="1" dirty="0" smtClean="0">
                          <a:latin typeface="Times New Roman" panose="02020603050405020304" pitchFamily="18" charset="0"/>
                          <a:cs typeface="Times New Roman" panose="02020603050405020304" pitchFamily="18" charset="0"/>
                        </a:rPr>
                        <a:t>Вопрос 1.</a:t>
                      </a:r>
                      <a:endParaRPr lang="ru-RU" sz="2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400" dirty="0" smtClean="0">
                          <a:effectLst/>
                          <a:latin typeface="Times New Roman" panose="02020603050405020304" pitchFamily="18" charset="0"/>
                          <a:cs typeface="Times New Roman" panose="02020603050405020304" pitchFamily="18" charset="0"/>
                        </a:rPr>
                        <a:t>Назначение, общее устройство, тактико-технические характеристики АК-74. Работа частей и механизмов АК-74. Порядок разборки и сборки автомата.</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9120200"/>
                  </a:ext>
                </a:extLst>
              </a:tr>
            </a:tbl>
          </a:graphicData>
        </a:graphic>
      </p:graphicFrame>
      <p:sp>
        <p:nvSpPr>
          <p:cNvPr id="2" name="Объект 1"/>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642918"/>
            <a:ext cx="8928992" cy="5929354"/>
          </a:xfrm>
          <a:solidFill>
            <a:schemeClr val="tx2">
              <a:lumMod val="20000"/>
              <a:lumOff val="80000"/>
            </a:schemeClr>
          </a:solidFill>
        </p:spPr>
        <p:txBody>
          <a:bodyPr>
            <a:normAutofit/>
          </a:bodyPr>
          <a:lstStyle/>
          <a:p>
            <a:pPr>
              <a:buNone/>
            </a:pPr>
            <a:r>
              <a:rPr lang="ru-RU" sz="1600" b="1" dirty="0" smtClean="0">
                <a:solidFill>
                  <a:srgbClr val="FF0000"/>
                </a:solidFill>
              </a:rPr>
              <a:t>Принцип работы автоматики АК основан на использовании энергии пороховых газов, отводимых из канала ствола к газовому поршню затворной рамы.</a:t>
            </a:r>
            <a:r>
              <a:rPr lang="ru-RU" sz="1600" dirty="0" smtClean="0">
                <a:solidFill>
                  <a:srgbClr val="FF0000"/>
                </a:solidFill>
              </a:rPr>
              <a:t> </a:t>
            </a:r>
          </a:p>
          <a:p>
            <a:pPr>
              <a:buNone/>
            </a:pPr>
            <a:r>
              <a:rPr lang="ru-RU" sz="1600" dirty="0" smtClean="0"/>
              <a:t>1.   </a:t>
            </a:r>
            <a:r>
              <a:rPr lang="ru-RU" sz="1600" dirty="0" smtClean="0">
                <a:solidFill>
                  <a:srgbClr val="0000CC"/>
                </a:solidFill>
              </a:rPr>
              <a:t>При выстреле часть пороховых газов, следующих за пулей, устремляется через отверстие в стенке ствола в газовую камору, давит на переднюю стенку газового поршня и отбрасывает поршень и затворную раму с затвором в заднее положение.</a:t>
            </a:r>
          </a:p>
          <a:p>
            <a:pPr>
              <a:buNone/>
            </a:pPr>
            <a:r>
              <a:rPr lang="ru-RU" sz="1600" dirty="0" smtClean="0">
                <a:solidFill>
                  <a:srgbClr val="0000CC"/>
                </a:solidFill>
              </a:rPr>
              <a:t>2.   При отходе назад затвор открывает канал ствола, извлекает из патронника гильзу и выбрасывает ее наружу, а затворная рама сжимает пружину и взводит курок (ставит его на боевой взвод).</a:t>
            </a:r>
          </a:p>
          <a:p>
            <a:pPr>
              <a:buNone/>
            </a:pPr>
            <a:r>
              <a:rPr lang="ru-RU" sz="1600" dirty="0" smtClean="0"/>
              <a:t>3.   </a:t>
            </a:r>
            <a:r>
              <a:rPr lang="ru-RU" sz="1600" dirty="0" smtClean="0">
                <a:solidFill>
                  <a:srgbClr val="0000CC"/>
                </a:solidFill>
              </a:rPr>
              <a:t>Отпирается затвор поворотом его вокруг продольной оси влево, в результате чего боевые выступы затвора выходят из вырезов ствольной коробки.</a:t>
            </a:r>
          </a:p>
          <a:p>
            <a:pPr>
              <a:buNone/>
            </a:pPr>
            <a:r>
              <a:rPr lang="ru-RU" sz="1600" dirty="0" smtClean="0">
                <a:solidFill>
                  <a:srgbClr val="0000CC"/>
                </a:solidFill>
              </a:rPr>
              <a:t>4.   В переднее положение затворная рама с затвором возвращается под действием возвратного механизма. При этом затвор досылает очередной патрон из магазина в патронник и закрывает канал ствола, а затворная рама выводит выступ (шептало) автоспуска из-под взвода автоспуска курка.</a:t>
            </a:r>
          </a:p>
          <a:p>
            <a:pPr>
              <a:buNone/>
            </a:pPr>
            <a:r>
              <a:rPr lang="ru-RU" sz="1600" dirty="0" smtClean="0">
                <a:solidFill>
                  <a:srgbClr val="0000CC"/>
                </a:solidFill>
              </a:rPr>
              <a:t>5.   Запирается затвор поворотом его вокруг продольной оси вправо, в результате чего боевые выступы затвора заходят за боевые упоры ствольной коробки.</a:t>
            </a:r>
          </a:p>
          <a:p>
            <a:pPr>
              <a:buNone/>
            </a:pPr>
            <a:r>
              <a:rPr lang="ru-RU" sz="1600" dirty="0" smtClean="0"/>
              <a:t>6</a:t>
            </a:r>
            <a:r>
              <a:rPr lang="ru-RU" sz="1600" dirty="0" smtClean="0">
                <a:solidFill>
                  <a:srgbClr val="FF0000"/>
                </a:solidFill>
              </a:rPr>
              <a:t>.   </a:t>
            </a:r>
            <a:r>
              <a:rPr lang="ru-RU" sz="1600" dirty="0" smtClean="0">
                <a:solidFill>
                  <a:srgbClr val="0000CC"/>
                </a:solidFill>
              </a:rPr>
              <a:t>Если переводчик автомата поставлен на автоматический огонь, то стрельба будет продолжаться до тех пор, пока нажат спусковой крючок и в магазине есть патроны.</a:t>
            </a:r>
          </a:p>
          <a:p>
            <a:pPr>
              <a:buNone/>
            </a:pPr>
            <a:r>
              <a:rPr lang="ru-RU" sz="1600" dirty="0" smtClean="0">
                <a:solidFill>
                  <a:srgbClr val="0000CC"/>
                </a:solidFill>
              </a:rPr>
              <a:t>7.   Если переводчик установлен на одиночный огонь, то при нажатии на спусковой крючок произойдет только один выстрел. Для того чтобы произвести следующий выстрел, необходимо отпустить спусковой крючок и снова нажать на него. </a:t>
            </a:r>
          </a:p>
          <a:p>
            <a:endParaRPr lang="ru-RU"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517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t>Вопрос № 3.  </a:t>
            </a:r>
            <a:r>
              <a:rPr lang="ru-RU" sz="2800" b="1" dirty="0" smtClean="0">
                <a:solidFill>
                  <a:srgbClr val="FF0000"/>
                </a:solidFill>
              </a:rPr>
              <a:t>Возможные задержки при стрельбе из автомата, их причины и способы устранения.</a:t>
            </a:r>
            <a:r>
              <a:rPr lang="ru-RU" sz="2800" dirty="0" smtClean="0">
                <a:solidFill>
                  <a:srgbClr val="FF0000"/>
                </a:solidFill>
              </a:rPr>
              <a:t/>
            </a:r>
            <a:br>
              <a:rPr lang="ru-RU" sz="2800" dirty="0" smtClean="0">
                <a:solidFill>
                  <a:srgbClr val="FF0000"/>
                </a:solidFill>
              </a:rPr>
            </a:br>
            <a:endParaRPr lang="ru-RU" sz="2800" dirty="0"/>
          </a:p>
        </p:txBody>
      </p:sp>
      <p:graphicFrame>
        <p:nvGraphicFramePr>
          <p:cNvPr id="4" name="Содержимое 3"/>
          <p:cNvGraphicFramePr>
            <a:graphicFrameLocks noGrp="1"/>
          </p:cNvGraphicFramePr>
          <p:nvPr>
            <p:ph idx="1"/>
            <p:extLst/>
          </p:nvPr>
        </p:nvGraphicFramePr>
        <p:xfrm>
          <a:off x="285750" y="1285873"/>
          <a:ext cx="8643939" cy="5214960"/>
        </p:xfrm>
        <a:graphic>
          <a:graphicData uri="http://schemas.openxmlformats.org/drawingml/2006/table">
            <a:tbl>
              <a:tblPr firstRow="1" bandRow="1">
                <a:tableStyleId>{5C22544A-7EE6-4342-B048-85BDC9FD1C3A}</a:tableStyleId>
              </a:tblPr>
              <a:tblGrid>
                <a:gridCol w="2881313">
                  <a:extLst>
                    <a:ext uri="{9D8B030D-6E8A-4147-A177-3AD203B41FA5}">
                      <a16:colId xmlns:a16="http://schemas.microsoft.com/office/drawing/2014/main" val="20000"/>
                    </a:ext>
                  </a:extLst>
                </a:gridCol>
                <a:gridCol w="2881313">
                  <a:extLst>
                    <a:ext uri="{9D8B030D-6E8A-4147-A177-3AD203B41FA5}">
                      <a16:colId xmlns:a16="http://schemas.microsoft.com/office/drawing/2014/main" val="20001"/>
                    </a:ext>
                  </a:extLst>
                </a:gridCol>
                <a:gridCol w="2881313">
                  <a:extLst>
                    <a:ext uri="{9D8B030D-6E8A-4147-A177-3AD203B41FA5}">
                      <a16:colId xmlns:a16="http://schemas.microsoft.com/office/drawing/2014/main" val="20002"/>
                    </a:ext>
                  </a:extLst>
                </a:gridCol>
              </a:tblGrid>
              <a:tr h="440106">
                <a:tc>
                  <a:txBody>
                    <a:bodyPr/>
                    <a:lstStyle/>
                    <a:p>
                      <a:pPr algn="ctr">
                        <a:spcAft>
                          <a:spcPts val="0"/>
                        </a:spcAft>
                      </a:pPr>
                      <a:r>
                        <a:rPr lang="ru-RU" sz="1100" b="1" dirty="0">
                          <a:latin typeface="+mn-lt"/>
                          <a:ea typeface="Times New Roman"/>
                          <a:cs typeface="Times New Roman"/>
                        </a:rPr>
                        <a:t>Задержки и их характеристики</a:t>
                      </a:r>
                      <a:endParaRPr lang="ru-RU" sz="1100" dirty="0">
                        <a:latin typeface="+mn-lt"/>
                        <a:ea typeface="Times New Roman"/>
                        <a:cs typeface="Times New Roman"/>
                      </a:endParaRPr>
                    </a:p>
                  </a:txBody>
                  <a:tcPr marL="68580" marR="68580" marT="0" marB="0"/>
                </a:tc>
                <a:tc>
                  <a:txBody>
                    <a:bodyPr/>
                    <a:lstStyle/>
                    <a:p>
                      <a:pPr algn="ctr">
                        <a:spcAft>
                          <a:spcPts val="0"/>
                        </a:spcAft>
                      </a:pPr>
                      <a:r>
                        <a:rPr lang="ru-RU" sz="1100" b="1">
                          <a:latin typeface="+mn-lt"/>
                          <a:ea typeface="Times New Roman"/>
                          <a:cs typeface="Times New Roman"/>
                        </a:rPr>
                        <a:t>Причины задержек</a:t>
                      </a:r>
                      <a:endParaRPr lang="ru-RU" sz="1100">
                        <a:latin typeface="+mn-lt"/>
                        <a:ea typeface="Times New Roman"/>
                        <a:cs typeface="Times New Roman"/>
                      </a:endParaRPr>
                    </a:p>
                  </a:txBody>
                  <a:tcPr marL="68580" marR="68580" marT="0" marB="0"/>
                </a:tc>
                <a:tc>
                  <a:txBody>
                    <a:bodyPr/>
                    <a:lstStyle/>
                    <a:p>
                      <a:pPr algn="just">
                        <a:spcAft>
                          <a:spcPts val="0"/>
                        </a:spcAft>
                      </a:pPr>
                      <a:r>
                        <a:rPr lang="ru-RU" sz="1100" b="1" dirty="0">
                          <a:latin typeface="+mn-lt"/>
                          <a:ea typeface="Times New Roman"/>
                          <a:cs typeface="Times New Roman"/>
                        </a:rPr>
                        <a:t>Способы устранения</a:t>
                      </a:r>
                      <a:endParaRPr lang="ru-RU" sz="1100" dirty="0">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795809">
                <a:tc>
                  <a:txBody>
                    <a:bodyPr/>
                    <a:lstStyle/>
                    <a:p>
                      <a:pPr algn="just">
                        <a:spcAft>
                          <a:spcPts val="0"/>
                        </a:spcAft>
                      </a:pPr>
                      <a:r>
                        <a:rPr lang="ru-RU" sz="1100" b="1" dirty="0">
                          <a:latin typeface="+mn-lt"/>
                          <a:ea typeface="Times New Roman"/>
                          <a:cs typeface="Times New Roman"/>
                        </a:rPr>
                        <a:t>Неподача патрона</a:t>
                      </a:r>
                      <a:r>
                        <a:rPr lang="ru-RU" sz="1100" dirty="0">
                          <a:latin typeface="+mn-lt"/>
                          <a:ea typeface="Times New Roman"/>
                          <a:cs typeface="Times New Roman"/>
                        </a:rPr>
                        <a:t>. Затвор в переднем положении, но выстрела не произошло, в патроннике нет патрона.</a:t>
                      </a:r>
                    </a:p>
                  </a:txBody>
                  <a:tcPr marL="68580" marR="68580" marT="0" marB="0"/>
                </a:tc>
                <a:tc>
                  <a:txBody>
                    <a:bodyPr/>
                    <a:lstStyle/>
                    <a:p>
                      <a:pPr algn="just">
                        <a:spcAft>
                          <a:spcPts val="0"/>
                        </a:spcAft>
                      </a:pPr>
                      <a:r>
                        <a:rPr lang="ru-RU" sz="1100">
                          <a:latin typeface="+mn-lt"/>
                          <a:ea typeface="Times New Roman"/>
                          <a:cs typeface="Times New Roman"/>
                        </a:rPr>
                        <a:t>1.Загрязнение или неисправность магазина.</a:t>
                      </a:r>
                    </a:p>
                    <a:p>
                      <a:pPr algn="just">
                        <a:spcAft>
                          <a:spcPts val="0"/>
                        </a:spcAft>
                      </a:pPr>
                      <a:r>
                        <a:rPr lang="ru-RU" sz="1100">
                          <a:latin typeface="+mn-lt"/>
                          <a:ea typeface="Times New Roman"/>
                          <a:cs typeface="Times New Roman"/>
                        </a:rPr>
                        <a:t>2.Неисправность защелки магазина</a:t>
                      </a:r>
                    </a:p>
                  </a:txBody>
                  <a:tcPr marL="68580" marR="68580" marT="0" marB="0"/>
                </a:tc>
                <a:tc>
                  <a:txBody>
                    <a:bodyPr/>
                    <a:lstStyle/>
                    <a:p>
                      <a:pPr algn="just">
                        <a:spcAft>
                          <a:spcPts val="0"/>
                        </a:spcAft>
                      </a:pPr>
                      <a:r>
                        <a:rPr lang="ru-RU" sz="1100" dirty="0">
                          <a:latin typeface="+mn-lt"/>
                          <a:ea typeface="Times New Roman"/>
                          <a:cs typeface="Times New Roman"/>
                        </a:rPr>
                        <a:t>Перезарядить автомат и продолжать стрельбу. При повторе задержки заменить магазин.</a:t>
                      </a:r>
                    </a:p>
                    <a:p>
                      <a:pPr algn="just">
                        <a:spcAft>
                          <a:spcPts val="0"/>
                        </a:spcAft>
                      </a:pPr>
                      <a:r>
                        <a:rPr lang="ru-RU" sz="1100" dirty="0">
                          <a:latin typeface="+mn-lt"/>
                          <a:ea typeface="Times New Roman"/>
                          <a:cs typeface="Times New Roman"/>
                        </a:rPr>
                        <a:t>Отправить автомат в ремонтную мастерскую.</a:t>
                      </a:r>
                    </a:p>
                  </a:txBody>
                  <a:tcPr marL="68580" marR="68580" marT="0" marB="0"/>
                </a:tc>
                <a:extLst>
                  <a:ext uri="{0D108BD9-81ED-4DB2-BD59-A6C34878D82A}">
                    <a16:rowId xmlns:a16="http://schemas.microsoft.com/office/drawing/2014/main" val="10001"/>
                  </a:ext>
                </a:extLst>
              </a:tr>
              <a:tr h="596857">
                <a:tc>
                  <a:txBody>
                    <a:bodyPr/>
                    <a:lstStyle/>
                    <a:p>
                      <a:pPr algn="just">
                        <a:spcAft>
                          <a:spcPts val="0"/>
                        </a:spcAft>
                      </a:pPr>
                      <a:r>
                        <a:rPr lang="ru-RU" sz="1100" b="1" dirty="0">
                          <a:latin typeface="+mn-lt"/>
                          <a:ea typeface="Times New Roman"/>
                          <a:cs typeface="Times New Roman"/>
                        </a:rPr>
                        <a:t>Утыкание патрона. </a:t>
                      </a:r>
                      <a:r>
                        <a:rPr lang="ru-RU" sz="1100" dirty="0">
                          <a:latin typeface="+mn-lt"/>
                          <a:ea typeface="Times New Roman"/>
                          <a:cs typeface="Times New Roman"/>
                        </a:rPr>
                        <a:t>Патрон пулей уткнулся в казенный срез ствола, подвижные части остановились в среднем положении</a:t>
                      </a:r>
                    </a:p>
                  </a:txBody>
                  <a:tcPr marL="68580" marR="68580" marT="0" marB="0"/>
                </a:tc>
                <a:tc>
                  <a:txBody>
                    <a:bodyPr/>
                    <a:lstStyle/>
                    <a:p>
                      <a:pPr algn="just">
                        <a:spcAft>
                          <a:spcPts val="0"/>
                        </a:spcAft>
                      </a:pPr>
                      <a:r>
                        <a:rPr lang="ru-RU" sz="1100" dirty="0">
                          <a:latin typeface="+mn-lt"/>
                          <a:ea typeface="Times New Roman"/>
                          <a:cs typeface="Times New Roman"/>
                        </a:rPr>
                        <a:t>Неисправность магазина</a:t>
                      </a:r>
                    </a:p>
                  </a:txBody>
                  <a:tcPr marL="68580" marR="68580" marT="0" marB="0"/>
                </a:tc>
                <a:tc>
                  <a:txBody>
                    <a:bodyPr/>
                    <a:lstStyle/>
                    <a:p>
                      <a:pPr algn="just">
                        <a:spcAft>
                          <a:spcPts val="0"/>
                        </a:spcAft>
                      </a:pPr>
                      <a:r>
                        <a:rPr lang="ru-RU" sz="1100" dirty="0">
                          <a:latin typeface="+mn-lt"/>
                          <a:ea typeface="Times New Roman"/>
                          <a:cs typeface="Times New Roman"/>
                        </a:rPr>
                        <a:t>Удерживая рукоятку затворной рамы. Удалить уткнувшийся патрон и продолжить стрельбу. При повторе заменить магазин.</a:t>
                      </a:r>
                    </a:p>
                  </a:txBody>
                  <a:tcPr marL="68580" marR="68580" marT="0" marB="0"/>
                </a:tc>
                <a:extLst>
                  <a:ext uri="{0D108BD9-81ED-4DB2-BD59-A6C34878D82A}">
                    <a16:rowId xmlns:a16="http://schemas.microsoft.com/office/drawing/2014/main" val="10002"/>
                  </a:ext>
                </a:extLst>
              </a:tr>
              <a:tr h="1591618">
                <a:tc>
                  <a:txBody>
                    <a:bodyPr/>
                    <a:lstStyle/>
                    <a:p>
                      <a:pPr algn="just">
                        <a:spcAft>
                          <a:spcPts val="0"/>
                        </a:spcAft>
                      </a:pPr>
                      <a:r>
                        <a:rPr lang="ru-RU" sz="1100" b="1" dirty="0">
                          <a:latin typeface="+mn-lt"/>
                          <a:ea typeface="Times New Roman"/>
                          <a:cs typeface="Times New Roman"/>
                        </a:rPr>
                        <a:t>Осечка. </a:t>
                      </a:r>
                      <a:r>
                        <a:rPr lang="ru-RU" sz="1100" dirty="0">
                          <a:latin typeface="+mn-lt"/>
                          <a:ea typeface="Times New Roman"/>
                          <a:cs typeface="Times New Roman"/>
                        </a:rPr>
                        <a:t>Затвор в переднем положении, патрон в патроннике, курок спущен, выстрела не произошло</a:t>
                      </a:r>
                    </a:p>
                  </a:txBody>
                  <a:tcPr marL="68580" marR="68580" marT="0" marB="0"/>
                </a:tc>
                <a:tc>
                  <a:txBody>
                    <a:bodyPr/>
                    <a:lstStyle/>
                    <a:p>
                      <a:pPr algn="just">
                        <a:spcAft>
                          <a:spcPts val="0"/>
                        </a:spcAft>
                      </a:pPr>
                      <a:r>
                        <a:rPr lang="ru-RU" sz="1100" dirty="0">
                          <a:latin typeface="+mn-lt"/>
                          <a:ea typeface="Times New Roman"/>
                          <a:cs typeface="Times New Roman"/>
                        </a:rPr>
                        <a:t>1.Неисправность патрона </a:t>
                      </a:r>
                    </a:p>
                    <a:p>
                      <a:pPr algn="just">
                        <a:spcAft>
                          <a:spcPts val="0"/>
                        </a:spcAft>
                      </a:pPr>
                      <a:r>
                        <a:rPr lang="ru-RU" sz="1100" dirty="0">
                          <a:latin typeface="+mn-lt"/>
                          <a:ea typeface="Times New Roman"/>
                          <a:cs typeface="Times New Roman"/>
                        </a:rPr>
                        <a:t>2.Неиспрвность ударника или ударно-спускового механизма; загрязнение или застывание смазки.</a:t>
                      </a:r>
                    </a:p>
                    <a:p>
                      <a:pPr algn="just">
                        <a:spcAft>
                          <a:spcPts val="0"/>
                        </a:spcAft>
                      </a:pPr>
                      <a:r>
                        <a:rPr lang="ru-RU" sz="1100" dirty="0">
                          <a:latin typeface="+mn-lt"/>
                          <a:ea typeface="Times New Roman"/>
                          <a:cs typeface="Times New Roman"/>
                        </a:rPr>
                        <a:t>3.Заклинивание </a:t>
                      </a:r>
                      <a:r>
                        <a:rPr lang="ru-RU" sz="1100" dirty="0" smtClean="0">
                          <a:latin typeface="+mn-lt"/>
                          <a:ea typeface="Times New Roman"/>
                          <a:cs typeface="Times New Roman"/>
                        </a:rPr>
                        <a:t>ударника </a:t>
                      </a:r>
                      <a:r>
                        <a:rPr lang="ru-RU" sz="1100" dirty="0">
                          <a:latin typeface="+mn-lt"/>
                          <a:ea typeface="Times New Roman"/>
                          <a:cs typeface="Times New Roman"/>
                        </a:rPr>
                        <a:t>в затворе.</a:t>
                      </a:r>
                    </a:p>
                  </a:txBody>
                  <a:tcPr marL="68580" marR="68580" marT="0" marB="0"/>
                </a:tc>
                <a:tc>
                  <a:txBody>
                    <a:bodyPr/>
                    <a:lstStyle/>
                    <a:p>
                      <a:pPr algn="just">
                        <a:spcAft>
                          <a:spcPts val="0"/>
                        </a:spcAft>
                      </a:pPr>
                      <a:r>
                        <a:rPr lang="ru-RU" sz="1100" dirty="0">
                          <a:latin typeface="+mn-lt"/>
                          <a:ea typeface="Times New Roman"/>
                          <a:cs typeface="Times New Roman"/>
                        </a:rPr>
                        <a:t>Перезарядить автомат и продолжать стрельбу.</a:t>
                      </a:r>
                    </a:p>
                    <a:p>
                      <a:pPr algn="just">
                        <a:spcAft>
                          <a:spcPts val="0"/>
                        </a:spcAft>
                      </a:pPr>
                      <a:r>
                        <a:rPr lang="ru-RU" sz="1100" dirty="0">
                          <a:latin typeface="+mn-lt"/>
                          <a:ea typeface="Times New Roman"/>
                          <a:cs typeface="Times New Roman"/>
                        </a:rPr>
                        <a:t>При повторе задержки осмотреть и прочистить ударник и ударно-спусковой механизм; при их поломке автомат отправить  в мастерскую.</a:t>
                      </a:r>
                    </a:p>
                    <a:p>
                      <a:pPr algn="just">
                        <a:spcAft>
                          <a:spcPts val="0"/>
                        </a:spcAft>
                      </a:pPr>
                      <a:r>
                        <a:rPr lang="ru-RU" sz="1100" dirty="0">
                          <a:latin typeface="+mn-lt"/>
                          <a:ea typeface="Times New Roman"/>
                          <a:cs typeface="Times New Roman"/>
                        </a:rPr>
                        <a:t>Отделить ударник от затвора и прочистить канал в затворе.</a:t>
                      </a:r>
                    </a:p>
                  </a:txBody>
                  <a:tcPr marL="68580" marR="68580" marT="0" marB="0"/>
                </a:tc>
                <a:extLst>
                  <a:ext uri="{0D108BD9-81ED-4DB2-BD59-A6C34878D82A}">
                    <a16:rowId xmlns:a16="http://schemas.microsoft.com/office/drawing/2014/main" val="10003"/>
                  </a:ext>
                </a:extLst>
              </a:tr>
              <a:tr h="1790570">
                <a:tc>
                  <a:txBody>
                    <a:bodyPr/>
                    <a:lstStyle/>
                    <a:p>
                      <a:pPr algn="just">
                        <a:spcAft>
                          <a:spcPts val="0"/>
                        </a:spcAft>
                      </a:pPr>
                      <a:r>
                        <a:rPr lang="ru-RU" sz="1100" b="1" dirty="0">
                          <a:latin typeface="+mn-lt"/>
                          <a:ea typeface="Times New Roman"/>
                          <a:cs typeface="Times New Roman"/>
                        </a:rPr>
                        <a:t>Неизвлечение гильзы. </a:t>
                      </a:r>
                      <a:r>
                        <a:rPr lang="ru-RU" sz="1100" dirty="0">
                          <a:latin typeface="+mn-lt"/>
                          <a:ea typeface="Times New Roman"/>
                          <a:cs typeface="Times New Roman"/>
                        </a:rPr>
                        <a:t>Гильза в патроннике, очередной патрон упирается в нее пулей, подвижные части остановились в среднем положении</a:t>
                      </a:r>
                    </a:p>
                  </a:txBody>
                  <a:tcPr marL="68580" marR="68580" marT="0" marB="0"/>
                </a:tc>
                <a:tc>
                  <a:txBody>
                    <a:bodyPr/>
                    <a:lstStyle/>
                    <a:p>
                      <a:pPr algn="just">
                        <a:spcAft>
                          <a:spcPts val="0"/>
                        </a:spcAft>
                      </a:pPr>
                      <a:r>
                        <a:rPr lang="ru-RU" sz="1100" dirty="0">
                          <a:latin typeface="+mn-lt"/>
                          <a:ea typeface="Times New Roman"/>
                          <a:cs typeface="Times New Roman"/>
                        </a:rPr>
                        <a:t>1.Грязный патрон или загрязнение патронника</a:t>
                      </a:r>
                    </a:p>
                    <a:p>
                      <a:pPr algn="just">
                        <a:spcAft>
                          <a:spcPts val="0"/>
                        </a:spcAft>
                      </a:pPr>
                      <a:r>
                        <a:rPr lang="ru-RU" sz="1100" dirty="0">
                          <a:latin typeface="+mn-lt"/>
                          <a:ea typeface="Times New Roman"/>
                          <a:cs typeface="Times New Roman"/>
                        </a:rPr>
                        <a:t>2.Загрязнение или неисправность выбрасывателя или его пружины</a:t>
                      </a:r>
                    </a:p>
                  </a:txBody>
                  <a:tcPr marL="68580" marR="68580" marT="0" marB="0"/>
                </a:tc>
                <a:tc>
                  <a:txBody>
                    <a:bodyPr/>
                    <a:lstStyle/>
                    <a:p>
                      <a:pPr algn="just">
                        <a:spcAft>
                          <a:spcPts val="0"/>
                        </a:spcAft>
                      </a:pPr>
                      <a:r>
                        <a:rPr lang="ru-RU" sz="1100" dirty="0">
                          <a:latin typeface="+mn-lt"/>
                          <a:ea typeface="Times New Roman"/>
                          <a:cs typeface="Times New Roman"/>
                        </a:rPr>
                        <a:t>Отвести рукоятку затворной рамы назад и, удерживая ее в заднем положении, отделить магазин и извлечь уткнувшийся патрон. Извлечь затвором или шомполом гильзу из патронника. Продолжить стрельбу.</a:t>
                      </a:r>
                    </a:p>
                    <a:p>
                      <a:pPr algn="just">
                        <a:spcAft>
                          <a:spcPts val="0"/>
                        </a:spcAft>
                      </a:pPr>
                      <a:r>
                        <a:rPr lang="ru-RU" sz="1100" dirty="0">
                          <a:latin typeface="+mn-lt"/>
                          <a:ea typeface="Times New Roman"/>
                          <a:cs typeface="Times New Roman"/>
                        </a:rPr>
                        <a:t>Осмотреть и очистить от грязи выбрасыватель и продолжить стрельбу. При неисправности выбрасывателя автомат отправить в мастерскую</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9698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одержимое 3"/>
          <p:cNvGraphicFramePr>
            <a:graphicFrameLocks/>
          </p:cNvGraphicFramePr>
          <p:nvPr>
            <p:extLst/>
          </p:nvPr>
        </p:nvGraphicFramePr>
        <p:xfrm>
          <a:off x="285750" y="714356"/>
          <a:ext cx="8643939" cy="3214709"/>
        </p:xfrm>
        <a:graphic>
          <a:graphicData uri="http://schemas.openxmlformats.org/drawingml/2006/table">
            <a:tbl>
              <a:tblPr firstRow="1" bandRow="1">
                <a:tableStyleId>{5C22544A-7EE6-4342-B048-85BDC9FD1C3A}</a:tableStyleId>
              </a:tblPr>
              <a:tblGrid>
                <a:gridCol w="2881313">
                  <a:extLst>
                    <a:ext uri="{9D8B030D-6E8A-4147-A177-3AD203B41FA5}">
                      <a16:colId xmlns:a16="http://schemas.microsoft.com/office/drawing/2014/main" val="20000"/>
                    </a:ext>
                  </a:extLst>
                </a:gridCol>
                <a:gridCol w="2881313">
                  <a:extLst>
                    <a:ext uri="{9D8B030D-6E8A-4147-A177-3AD203B41FA5}">
                      <a16:colId xmlns:a16="http://schemas.microsoft.com/office/drawing/2014/main" val="20001"/>
                    </a:ext>
                  </a:extLst>
                </a:gridCol>
                <a:gridCol w="2881313">
                  <a:extLst>
                    <a:ext uri="{9D8B030D-6E8A-4147-A177-3AD203B41FA5}">
                      <a16:colId xmlns:a16="http://schemas.microsoft.com/office/drawing/2014/main" val="20002"/>
                    </a:ext>
                  </a:extLst>
                </a:gridCol>
              </a:tblGrid>
              <a:tr h="589652">
                <a:tc>
                  <a:txBody>
                    <a:bodyPr/>
                    <a:lstStyle/>
                    <a:p>
                      <a:pPr algn="ctr">
                        <a:spcAft>
                          <a:spcPts val="0"/>
                        </a:spcAft>
                      </a:pPr>
                      <a:r>
                        <a:rPr lang="ru-RU" sz="1200" b="1" dirty="0">
                          <a:latin typeface="+mn-lt"/>
                          <a:ea typeface="Times New Roman"/>
                          <a:cs typeface="Times New Roman"/>
                        </a:rPr>
                        <a:t>Задержки и их характеристики</a:t>
                      </a:r>
                      <a:endParaRPr lang="ru-RU" sz="1200" dirty="0">
                        <a:latin typeface="+mn-lt"/>
                        <a:ea typeface="Times New Roman"/>
                        <a:cs typeface="Times New Roman"/>
                      </a:endParaRPr>
                    </a:p>
                  </a:txBody>
                  <a:tcPr marL="68580" marR="68580" marT="0" marB="0"/>
                </a:tc>
                <a:tc>
                  <a:txBody>
                    <a:bodyPr/>
                    <a:lstStyle/>
                    <a:p>
                      <a:pPr algn="ctr">
                        <a:spcAft>
                          <a:spcPts val="0"/>
                        </a:spcAft>
                      </a:pPr>
                      <a:r>
                        <a:rPr lang="ru-RU" sz="1200" b="1">
                          <a:latin typeface="+mn-lt"/>
                          <a:ea typeface="Times New Roman"/>
                          <a:cs typeface="Times New Roman"/>
                        </a:rPr>
                        <a:t>Причины задержек</a:t>
                      </a:r>
                      <a:endParaRPr lang="ru-RU" sz="1200">
                        <a:latin typeface="+mn-lt"/>
                        <a:ea typeface="Times New Roman"/>
                        <a:cs typeface="Times New Roman"/>
                      </a:endParaRPr>
                    </a:p>
                  </a:txBody>
                  <a:tcPr marL="68580" marR="68580" marT="0" marB="0"/>
                </a:tc>
                <a:tc>
                  <a:txBody>
                    <a:bodyPr/>
                    <a:lstStyle/>
                    <a:p>
                      <a:pPr algn="just">
                        <a:spcAft>
                          <a:spcPts val="0"/>
                        </a:spcAft>
                      </a:pPr>
                      <a:r>
                        <a:rPr lang="ru-RU" sz="1200" b="1" dirty="0">
                          <a:latin typeface="+mn-lt"/>
                          <a:ea typeface="Times New Roman"/>
                          <a:cs typeface="Times New Roman"/>
                        </a:rPr>
                        <a:t>Способы устранения</a:t>
                      </a:r>
                      <a:endParaRPr lang="ru-RU" sz="1200" dirty="0">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2035429">
                <a:tc>
                  <a:txBody>
                    <a:bodyPr/>
                    <a:lstStyle/>
                    <a:p>
                      <a:pPr algn="just">
                        <a:spcAft>
                          <a:spcPts val="0"/>
                        </a:spcAft>
                      </a:pPr>
                      <a:r>
                        <a:rPr lang="ru-RU" sz="1200" b="1" dirty="0">
                          <a:latin typeface="+mn-lt"/>
                          <a:ea typeface="Times New Roman"/>
                          <a:cs typeface="Times New Roman"/>
                        </a:rPr>
                        <a:t>Прихват или неотражение гильзы.</a:t>
                      </a:r>
                      <a:r>
                        <a:rPr lang="ru-RU" sz="1200" dirty="0">
                          <a:latin typeface="+mn-lt"/>
                          <a:ea typeface="Times New Roman"/>
                          <a:cs typeface="Times New Roman"/>
                        </a:rPr>
                        <a:t> Гильза не выброшена из ствольной коробки, а осталась </a:t>
                      </a:r>
                      <a:r>
                        <a:rPr lang="ru-RU" sz="1200" dirty="0" smtClean="0">
                          <a:latin typeface="+mn-lt"/>
                          <a:ea typeface="Times New Roman"/>
                          <a:cs typeface="Times New Roman"/>
                        </a:rPr>
                        <a:t>в ней </a:t>
                      </a:r>
                      <a:r>
                        <a:rPr lang="ru-RU" sz="1200" dirty="0">
                          <a:latin typeface="+mn-lt"/>
                          <a:ea typeface="Times New Roman"/>
                          <a:cs typeface="Times New Roman"/>
                        </a:rPr>
                        <a:t>впереди затвора или дослана затвором обратно в патронник</a:t>
                      </a:r>
                    </a:p>
                  </a:txBody>
                  <a:tcPr marL="68580" marR="68580" marT="0" marB="0"/>
                </a:tc>
                <a:tc>
                  <a:txBody>
                    <a:bodyPr/>
                    <a:lstStyle/>
                    <a:p>
                      <a:pPr algn="just">
                        <a:spcAft>
                          <a:spcPts val="0"/>
                        </a:spcAft>
                      </a:pPr>
                      <a:r>
                        <a:rPr lang="ru-RU" sz="1200" dirty="0">
                          <a:latin typeface="+mn-lt"/>
                          <a:ea typeface="Times New Roman"/>
                          <a:cs typeface="Times New Roman"/>
                        </a:rPr>
                        <a:t>1.Загрязнениетрущихся частей, газовых путей или патронника</a:t>
                      </a:r>
                    </a:p>
                    <a:p>
                      <a:pPr algn="just">
                        <a:spcAft>
                          <a:spcPts val="0"/>
                        </a:spcAft>
                      </a:pPr>
                      <a:r>
                        <a:rPr lang="ru-RU" sz="1200" dirty="0">
                          <a:latin typeface="+mn-lt"/>
                          <a:ea typeface="Times New Roman"/>
                          <a:cs typeface="Times New Roman"/>
                        </a:rPr>
                        <a:t>2.Загрязнение или неисправность выбрасывателя</a:t>
                      </a:r>
                    </a:p>
                  </a:txBody>
                  <a:tcPr marL="68580" marR="68580" marT="0" marB="0"/>
                </a:tc>
                <a:tc>
                  <a:txBody>
                    <a:bodyPr/>
                    <a:lstStyle/>
                    <a:p>
                      <a:pPr algn="just">
                        <a:spcAft>
                          <a:spcPts val="0"/>
                        </a:spcAft>
                      </a:pPr>
                      <a:r>
                        <a:rPr lang="ru-RU" sz="1200" dirty="0">
                          <a:latin typeface="+mn-lt"/>
                          <a:ea typeface="Times New Roman"/>
                          <a:cs typeface="Times New Roman"/>
                        </a:rPr>
                        <a:t>Отвести рукоятку затворной рамы назад, выбросить гильзу и продолжить стрельбу</a:t>
                      </a:r>
                    </a:p>
                    <a:p>
                      <a:pPr algn="just">
                        <a:spcAft>
                          <a:spcPts val="0"/>
                        </a:spcAft>
                      </a:pPr>
                      <a:r>
                        <a:rPr lang="ru-RU" sz="1200" dirty="0">
                          <a:latin typeface="+mn-lt"/>
                          <a:ea typeface="Times New Roman"/>
                          <a:cs typeface="Times New Roman"/>
                        </a:rPr>
                        <a:t>При повторении задержки прочистить газовые пути, трущиеся части и патронник; трущиеся части смазать. При неисправности выбрасывателя автомат отправить в мастерскую</a:t>
                      </a:r>
                    </a:p>
                  </a:txBody>
                  <a:tcPr marL="68580" marR="68580" marT="0" marB="0"/>
                </a:tc>
                <a:extLst>
                  <a:ext uri="{0D108BD9-81ED-4DB2-BD59-A6C34878D82A}">
                    <a16:rowId xmlns:a16="http://schemas.microsoft.com/office/drawing/2014/main" val="10001"/>
                  </a:ext>
                </a:extLst>
              </a:tr>
              <a:tr h="589628">
                <a:tc>
                  <a:txBody>
                    <a:bodyPr/>
                    <a:lstStyle/>
                    <a:p>
                      <a:pPr algn="just">
                        <a:spcAft>
                          <a:spcPts val="0"/>
                        </a:spcAft>
                      </a:pPr>
                      <a:r>
                        <a:rPr lang="ru-RU" sz="1200" b="1" dirty="0">
                          <a:latin typeface="+mn-lt"/>
                          <a:ea typeface="Times New Roman"/>
                          <a:cs typeface="Times New Roman"/>
                        </a:rPr>
                        <a:t>Недоход затворной рамы в переднее положение.</a:t>
                      </a:r>
                      <a:endParaRPr lang="ru-RU" sz="1200" dirty="0">
                        <a:latin typeface="+mn-lt"/>
                        <a:ea typeface="Times New Roman"/>
                        <a:cs typeface="Times New Roman"/>
                      </a:endParaRPr>
                    </a:p>
                  </a:txBody>
                  <a:tcPr marL="68580" marR="68580" marT="0" marB="0"/>
                </a:tc>
                <a:tc>
                  <a:txBody>
                    <a:bodyPr/>
                    <a:lstStyle/>
                    <a:p>
                      <a:pPr algn="just">
                        <a:spcAft>
                          <a:spcPts val="0"/>
                        </a:spcAft>
                      </a:pPr>
                      <a:r>
                        <a:rPr lang="ru-RU" sz="1200">
                          <a:latin typeface="+mn-lt"/>
                          <a:ea typeface="Times New Roman"/>
                          <a:cs typeface="Times New Roman"/>
                        </a:rPr>
                        <a:t>Поломка возвратной пружины</a:t>
                      </a:r>
                    </a:p>
                  </a:txBody>
                  <a:tcPr marL="68580" marR="68580" marT="0" marB="0"/>
                </a:tc>
                <a:tc>
                  <a:txBody>
                    <a:bodyPr/>
                    <a:lstStyle/>
                    <a:p>
                      <a:pPr algn="just">
                        <a:spcAft>
                          <a:spcPts val="0"/>
                        </a:spcAft>
                      </a:pPr>
                      <a:r>
                        <a:rPr lang="ru-RU" sz="1200" dirty="0">
                          <a:latin typeface="+mn-lt"/>
                          <a:ea typeface="Times New Roman"/>
                          <a:cs typeface="Times New Roman"/>
                        </a:rPr>
                        <a:t>Заменить пружину и продолжить стрельбу</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3231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79803915"/>
              </p:ext>
            </p:extLst>
          </p:nvPr>
        </p:nvGraphicFramePr>
        <p:xfrm>
          <a:off x="457200" y="1772816"/>
          <a:ext cx="8308218" cy="1815976"/>
        </p:xfrm>
        <a:graphic>
          <a:graphicData uri="http://schemas.openxmlformats.org/drawingml/2006/table">
            <a:tbl>
              <a:tblPr firstRow="1" bandRow="1">
                <a:tableStyleId>{5C22544A-7EE6-4342-B048-85BDC9FD1C3A}</a:tableStyleId>
              </a:tblPr>
              <a:tblGrid>
                <a:gridCol w="1529122">
                  <a:extLst>
                    <a:ext uri="{9D8B030D-6E8A-4147-A177-3AD203B41FA5}">
                      <a16:colId xmlns:a16="http://schemas.microsoft.com/office/drawing/2014/main" val="2936118843"/>
                    </a:ext>
                  </a:extLst>
                </a:gridCol>
                <a:gridCol w="6779096">
                  <a:extLst>
                    <a:ext uri="{9D8B030D-6E8A-4147-A177-3AD203B41FA5}">
                      <a16:colId xmlns:a16="http://schemas.microsoft.com/office/drawing/2014/main" val="2140351015"/>
                    </a:ext>
                  </a:extLst>
                </a:gridCol>
              </a:tblGrid>
              <a:tr h="1815976">
                <a:tc>
                  <a:txBody>
                    <a:bodyPr/>
                    <a:lstStyle/>
                    <a:p>
                      <a:r>
                        <a:rPr lang="ru-RU" sz="2400" b="1" dirty="0" smtClean="0">
                          <a:latin typeface="Times New Roman" panose="02020603050405020304" pitchFamily="18" charset="0"/>
                          <a:cs typeface="Times New Roman" panose="02020603050405020304" pitchFamily="18" charset="0"/>
                        </a:rPr>
                        <a:t>Вопрос 2</a:t>
                      </a:r>
                      <a:endParaRPr lang="ru-RU" sz="2400" dirty="0">
                        <a:latin typeface="Times New Roman" panose="02020603050405020304" pitchFamily="18" charset="0"/>
                        <a:cs typeface="Times New Roman" panose="02020603050405020304" pitchFamily="18" charset="0"/>
                      </a:endParaRPr>
                    </a:p>
                  </a:txBody>
                  <a:tcPr/>
                </a:tc>
                <a:tc>
                  <a:txBody>
                    <a:bodyPr/>
                    <a:lstStyle/>
                    <a:p>
                      <a:pPr lvl="0" algn="just"/>
                      <a:r>
                        <a:rPr lang="ru-RU" sz="2400" b="1" kern="1200" dirty="0" smtClean="0">
                          <a:solidFill>
                            <a:schemeClr val="lt1"/>
                          </a:solidFill>
                          <a:effectLst/>
                          <a:latin typeface="Times New Roman" panose="02020603050405020304" pitchFamily="18" charset="0"/>
                          <a:ea typeface="+mn-ea"/>
                          <a:cs typeface="Times New Roman" panose="02020603050405020304" pitchFamily="18" charset="0"/>
                        </a:rPr>
                        <a:t>Назначение, общее устройство, тактико-технические характеристики ПМ. Работа частей и механизмов ПМ. Порядок разборки и сборки пистолета.</a:t>
                      </a:r>
                      <a:endParaRPr lang="ru-RU" sz="2400" b="1" kern="1200" dirty="0">
                        <a:solidFill>
                          <a:schemeClr val="lt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839120200"/>
                  </a:ext>
                </a:extLst>
              </a:tr>
            </a:tbl>
          </a:graphicData>
        </a:graphic>
      </p:graphicFrame>
    </p:spTree>
    <p:extLst>
      <p:ext uri="{BB962C8B-B14F-4D97-AF65-F5344CB8AC3E}">
        <p14:creationId xmlns:p14="http://schemas.microsoft.com/office/powerpoint/2010/main" val="1246852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568952" cy="4824536"/>
          </a:xfrm>
        </p:spPr>
        <p:txBody>
          <a:bodyPr>
            <a:noAutofit/>
          </a:bodyPr>
          <a:lstStyle/>
          <a:p>
            <a:pPr marL="0" indent="536575" algn="just">
              <a:lnSpc>
                <a:spcPct val="110000"/>
              </a:lnSpc>
              <a:spcBef>
                <a:spcPts val="0"/>
              </a:spcBef>
              <a:buNone/>
            </a:pPr>
            <a:r>
              <a:rPr lang="ru-RU" sz="2100" dirty="0"/>
              <a:t>В результате изучения и обобщения опыта боевого применения личного оружия во время Великой Отечественной войны в </a:t>
            </a:r>
            <a:r>
              <a:rPr lang="ru-RU" sz="2100" dirty="0" smtClean="0"/>
              <a:t>1945 г. был </a:t>
            </a:r>
            <a:r>
              <a:rPr lang="ru-RU" sz="2100" dirty="0"/>
              <a:t>объявлен конкурс на разработку нового пистолета взамен </a:t>
            </a:r>
            <a:r>
              <a:rPr lang="ru-RU" sz="2100" dirty="0" smtClean="0"/>
              <a:t>пистолета ТТ </a:t>
            </a:r>
            <a:r>
              <a:rPr lang="ru-RU" sz="2100" dirty="0"/>
              <a:t>(Пистолет ТТ - "</a:t>
            </a:r>
            <a:r>
              <a:rPr lang="ru-RU" sz="2100" dirty="0" smtClean="0"/>
              <a:t>7.62 мм </a:t>
            </a:r>
            <a:r>
              <a:rPr lang="ru-RU" sz="2100" dirty="0"/>
              <a:t>пистолет </a:t>
            </a:r>
            <a:r>
              <a:rPr lang="ru-RU" sz="2100" dirty="0" smtClean="0"/>
              <a:t>обр.1930 г</a:t>
            </a:r>
            <a:r>
              <a:rPr lang="ru-RU" sz="2100" dirty="0"/>
              <a:t>.", разработанный под патрон типа Маузера. </a:t>
            </a:r>
            <a:r>
              <a:rPr lang="ru-RU" sz="2100" dirty="0" smtClean="0"/>
              <a:t>«ТТ» </a:t>
            </a:r>
            <a:r>
              <a:rPr lang="ru-RU" sz="2100" dirty="0"/>
              <a:t>расшифровывается, как </a:t>
            </a:r>
            <a:r>
              <a:rPr lang="ru-RU" sz="2100" dirty="0" smtClean="0"/>
              <a:t>«Тула</a:t>
            </a:r>
            <a:r>
              <a:rPr lang="ru-RU" sz="2100" dirty="0"/>
              <a:t>, </a:t>
            </a:r>
            <a:r>
              <a:rPr lang="ru-RU" sz="2100" dirty="0" smtClean="0"/>
              <a:t>Токарев»).</a:t>
            </a:r>
            <a:endParaRPr lang="ru-RU" sz="2100" dirty="0"/>
          </a:p>
          <a:p>
            <a:pPr marL="0" indent="536575" algn="just">
              <a:lnSpc>
                <a:spcPct val="110000"/>
              </a:lnSpc>
              <a:spcBef>
                <a:spcPts val="0"/>
              </a:spcBef>
              <a:buNone/>
            </a:pPr>
            <a:r>
              <a:rPr lang="ru-RU" sz="2100" dirty="0" smtClean="0"/>
              <a:t>Пистолет </a:t>
            </a:r>
            <a:r>
              <a:rPr lang="ru-RU" sz="2100" dirty="0"/>
              <a:t>должен был иметь калибр </a:t>
            </a:r>
            <a:r>
              <a:rPr lang="ru-RU" sz="2100" dirty="0" smtClean="0"/>
              <a:t>7.62 мм </a:t>
            </a:r>
            <a:r>
              <a:rPr lang="ru-RU" sz="2100" dirty="0"/>
              <a:t>или </a:t>
            </a:r>
            <a:r>
              <a:rPr lang="ru-RU" sz="2100" dirty="0" smtClean="0"/>
              <a:t>9 мм </a:t>
            </a:r>
            <a:r>
              <a:rPr lang="ru-RU" sz="2100" dirty="0"/>
              <a:t>и отличаться от существующего образца меньшими размерами и массой, повышением меткости стрельбы, надёжности и безотказности действий в различных условиях эксплуатации при сохранении того же убойного действия пули.</a:t>
            </a:r>
          </a:p>
          <a:p>
            <a:pPr marL="0" indent="536575" algn="just">
              <a:lnSpc>
                <a:spcPct val="110000"/>
              </a:lnSpc>
              <a:spcBef>
                <a:spcPts val="0"/>
              </a:spcBef>
              <a:buNone/>
            </a:pPr>
            <a:r>
              <a:rPr lang="ru-RU" sz="2100" dirty="0" smtClean="0"/>
              <a:t>В </a:t>
            </a:r>
            <a:r>
              <a:rPr lang="ru-RU" sz="2100" dirty="0"/>
              <a:t>проектировании пистолета приняли участие </a:t>
            </a:r>
            <a:r>
              <a:rPr lang="ru-RU" sz="2100" dirty="0" smtClean="0"/>
              <a:t>конструкторы Токарев</a:t>
            </a:r>
            <a:r>
              <a:rPr lang="ru-RU" sz="2100" dirty="0"/>
              <a:t>, </a:t>
            </a:r>
            <a:r>
              <a:rPr lang="ru-RU" sz="2100" dirty="0" smtClean="0"/>
              <a:t>Симонов</a:t>
            </a:r>
            <a:r>
              <a:rPr lang="ru-RU" sz="2100" dirty="0"/>
              <a:t>, Коровин, Воеводин, Раков, </a:t>
            </a:r>
            <a:r>
              <a:rPr lang="ru-RU" sz="2100" dirty="0" smtClean="0"/>
              <a:t>Макаров </a:t>
            </a:r>
            <a:r>
              <a:rPr lang="ru-RU" sz="2100" dirty="0"/>
              <a:t>и др.</a:t>
            </a:r>
          </a:p>
          <a:p>
            <a:pPr marL="0" indent="536575" algn="just">
              <a:lnSpc>
                <a:spcPct val="110000"/>
              </a:lnSpc>
              <a:spcBef>
                <a:spcPts val="0"/>
              </a:spcBef>
              <a:buNone/>
            </a:pPr>
            <a:r>
              <a:rPr lang="ru-RU" sz="2100" dirty="0" smtClean="0"/>
              <a:t>Во </a:t>
            </a:r>
            <a:r>
              <a:rPr lang="ru-RU" sz="2100" dirty="0"/>
              <a:t>время полигонных испытаний лучшие результаты продемонстрировал </a:t>
            </a:r>
            <a:r>
              <a:rPr lang="ru-RU" sz="2100" dirty="0" smtClean="0"/>
              <a:t>9 мм </a:t>
            </a:r>
            <a:r>
              <a:rPr lang="ru-RU" sz="2100" dirty="0"/>
              <a:t>пистолет Макарова, который был </a:t>
            </a:r>
            <a:r>
              <a:rPr lang="ru-RU" sz="2100" b="1" dirty="0"/>
              <a:t>принят на вооружение Советской Армии в </a:t>
            </a:r>
            <a:r>
              <a:rPr lang="ru-RU" sz="2100" b="1" dirty="0" smtClean="0"/>
              <a:t>1951 г</a:t>
            </a:r>
            <a:r>
              <a:rPr lang="ru-RU" sz="2100" b="1" dirty="0"/>
              <a:t>. под названием "</a:t>
            </a:r>
            <a:r>
              <a:rPr lang="ru-RU" sz="2100" b="1" dirty="0" smtClean="0"/>
              <a:t>9 мм </a:t>
            </a:r>
            <a:r>
              <a:rPr lang="ru-RU" sz="2100" b="1" dirty="0"/>
              <a:t>пистолет </a:t>
            </a:r>
            <a:r>
              <a:rPr lang="ru-RU" sz="2100" b="1" dirty="0" smtClean="0"/>
              <a:t>Макарова» </a:t>
            </a:r>
            <a:r>
              <a:rPr lang="ru-RU" sz="2100" b="1" dirty="0"/>
              <a:t>(ПМ). </a:t>
            </a:r>
            <a:r>
              <a:rPr lang="ru-RU" sz="2100" dirty="0" smtClean="0"/>
              <a:t>Одновременно </a:t>
            </a:r>
            <a:r>
              <a:rPr lang="ru-RU" sz="2100" dirty="0"/>
              <a:t>с </a:t>
            </a:r>
            <a:r>
              <a:rPr lang="ru-RU" sz="2100" dirty="0" smtClean="0"/>
              <a:t>9 мм </a:t>
            </a:r>
            <a:r>
              <a:rPr lang="ru-RU" sz="2100" dirty="0"/>
              <a:t>пистолетом Макаров разработал пистолет калибра </a:t>
            </a:r>
            <a:r>
              <a:rPr lang="ru-RU" sz="2100" dirty="0" smtClean="0"/>
              <a:t>7.62 мм</a:t>
            </a:r>
            <a:r>
              <a:rPr lang="ru-RU" sz="2100" dirty="0"/>
              <a:t>,  который  также  успешно  выдержал </a:t>
            </a:r>
            <a:r>
              <a:rPr lang="ru-RU" sz="2100" dirty="0" smtClean="0"/>
              <a:t>испытания, но </a:t>
            </a:r>
            <a:r>
              <a:rPr lang="ru-RU" sz="2100" dirty="0"/>
              <a:t>предпочтение было отдано </a:t>
            </a:r>
            <a:r>
              <a:rPr lang="ru-RU" sz="2100" dirty="0" smtClean="0"/>
              <a:t>9 мм пистолету.</a:t>
            </a:r>
            <a:endParaRPr lang="ru-RU" sz="2100" dirty="0"/>
          </a:p>
        </p:txBody>
      </p:sp>
    </p:spTree>
    <p:extLst>
      <p:ext uri="{BB962C8B-B14F-4D97-AF65-F5344CB8AC3E}">
        <p14:creationId xmlns:p14="http://schemas.microsoft.com/office/powerpoint/2010/main" val="314892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rmAutofit/>
          </a:bodyPr>
          <a:lstStyle/>
          <a:p>
            <a:r>
              <a:rPr lang="ru-RU" sz="2000" b="1" dirty="0">
                <a:cs typeface="Arial" pitchFamily="34" charset="0"/>
              </a:rPr>
              <a:t>Введение</a:t>
            </a:r>
            <a:endParaRPr lang="ru-RU" sz="2000" dirty="0"/>
          </a:p>
        </p:txBody>
      </p:sp>
      <p:sp>
        <p:nvSpPr>
          <p:cNvPr id="3" name="Объект 2"/>
          <p:cNvSpPr>
            <a:spLocks noGrp="1"/>
          </p:cNvSpPr>
          <p:nvPr>
            <p:ph idx="1"/>
          </p:nvPr>
        </p:nvSpPr>
        <p:spPr>
          <a:xfrm>
            <a:off x="457200" y="692696"/>
            <a:ext cx="8229600" cy="5616624"/>
          </a:xfrm>
        </p:spPr>
        <p:txBody>
          <a:bodyPr>
            <a:normAutofit/>
          </a:bodyPr>
          <a:lstStyle/>
          <a:p>
            <a:pPr marL="0" indent="0">
              <a:buNone/>
            </a:pPr>
            <a:r>
              <a:rPr lang="ru-RU" sz="1800" dirty="0"/>
              <a:t> </a:t>
            </a:r>
            <a:r>
              <a:rPr lang="ru-RU" sz="1800" dirty="0" smtClean="0"/>
              <a:t>            В 2003 году </a:t>
            </a:r>
            <a:r>
              <a:rPr lang="ru-RU" sz="1800" dirty="0"/>
              <a:t>постановлением Правительства Российской Федерации № </a:t>
            </a:r>
            <a:r>
              <a:rPr lang="ru-RU" sz="1800" dirty="0" smtClean="0"/>
              <a:t>166  </a:t>
            </a:r>
            <a:r>
              <a:rPr lang="ru-RU" sz="1800" dirty="0"/>
              <a:t>на вооружение Вооруженных сил, Федеральной службы безопасности и Службы внешней разведки взамен устаревших пистолетов Макарова ПМ и модернизированных ПММ были приняты три новых 9 мм пистолетных комплекса: </a:t>
            </a:r>
            <a:br>
              <a:rPr lang="ru-RU" sz="1800" dirty="0"/>
            </a:br>
            <a:r>
              <a:rPr lang="ru-RU" sz="1800" dirty="0" smtClean="0"/>
              <a:t>              - </a:t>
            </a:r>
            <a:r>
              <a:rPr lang="ru-RU" sz="1800" b="1" dirty="0">
                <a:solidFill>
                  <a:srgbClr val="0000CC"/>
                </a:solidFill>
              </a:rPr>
              <a:t>9 мм пистолет </a:t>
            </a:r>
            <a:r>
              <a:rPr lang="ru-RU" sz="1800" b="1" dirty="0" smtClean="0">
                <a:solidFill>
                  <a:srgbClr val="0000CC"/>
                </a:solidFill>
              </a:rPr>
              <a:t>Ярыгина « Грач» </a:t>
            </a:r>
            <a:r>
              <a:rPr lang="ru-RU" sz="1800" dirty="0" smtClean="0"/>
              <a:t>(В.А</a:t>
            </a:r>
            <a:r>
              <a:rPr lang="ru-RU" sz="1800" dirty="0"/>
              <a:t>. Ярыгина, конструктора Ижевского механического завода под патрон </a:t>
            </a:r>
            <a:r>
              <a:rPr lang="ru-RU" sz="1800" dirty="0" smtClean="0"/>
              <a:t>9×19 </a:t>
            </a:r>
            <a:r>
              <a:rPr lang="ru-RU" sz="1800" dirty="0"/>
              <a:t>(индекс 7 Н21) разработки </a:t>
            </a:r>
            <a:r>
              <a:rPr lang="ru-RU" sz="1800" dirty="0" smtClean="0"/>
              <a:t>ЦНИИТОЧМАШ. В 2010 году  </a:t>
            </a:r>
            <a:r>
              <a:rPr lang="ru-RU" sz="1800" dirty="0"/>
              <a:t>пистолеты Ярыгина начали поступать на вооружение подразделений ВС России, внутренних войск, специальных подразделений МВД РФ и иных силовых структур.</a:t>
            </a:r>
            <a:r>
              <a:rPr lang="ru-RU" sz="1800" dirty="0" smtClean="0"/>
              <a:t>;</a:t>
            </a:r>
            <a:r>
              <a:rPr lang="ru-RU" sz="1800" dirty="0"/>
              <a:t> </a:t>
            </a:r>
            <a:br>
              <a:rPr lang="ru-RU" sz="1800" dirty="0"/>
            </a:br>
            <a:r>
              <a:rPr lang="ru-RU" sz="1800" dirty="0" smtClean="0"/>
              <a:t>              - </a:t>
            </a:r>
            <a:r>
              <a:rPr lang="ru-RU" sz="1800" b="1" dirty="0">
                <a:solidFill>
                  <a:srgbClr val="0000CC"/>
                </a:solidFill>
              </a:rPr>
              <a:t>9 мм пистолет ГШ-18 </a:t>
            </a:r>
            <a:r>
              <a:rPr lang="ru-RU" sz="1800" dirty="0"/>
              <a:t>(пистолет В.П. </a:t>
            </a:r>
            <a:r>
              <a:rPr lang="ru-RU" sz="1800" dirty="0" err="1"/>
              <a:t>Грязева</a:t>
            </a:r>
            <a:r>
              <a:rPr lang="ru-RU" sz="1800" dirty="0"/>
              <a:t> и А.Г. Шипунова - конструкторов и руководителей ГУП </a:t>
            </a:r>
            <a:r>
              <a:rPr lang="ru-RU" sz="1800" dirty="0" smtClean="0"/>
              <a:t>КБП, Тула, под </a:t>
            </a:r>
            <a:r>
              <a:rPr lang="ru-RU" sz="1800" dirty="0"/>
              <a:t>патрон 9×19 собственной разработки (индекс 7 Н31); </a:t>
            </a:r>
            <a:br>
              <a:rPr lang="ru-RU" sz="1800" dirty="0"/>
            </a:br>
            <a:r>
              <a:rPr lang="ru-RU" sz="1800" dirty="0" smtClean="0"/>
              <a:t>              - </a:t>
            </a:r>
            <a:r>
              <a:rPr lang="ru-RU" sz="1800" b="1" dirty="0">
                <a:solidFill>
                  <a:srgbClr val="0000CC"/>
                </a:solidFill>
              </a:rPr>
              <a:t>9 мм пистолет СПС </a:t>
            </a:r>
            <a:r>
              <a:rPr lang="ru-RU" sz="1800" dirty="0"/>
              <a:t>(самозарядный пистолет П.М. </a:t>
            </a:r>
            <a:r>
              <a:rPr lang="ru-RU" sz="1800" dirty="0" err="1"/>
              <a:t>Сердюкова</a:t>
            </a:r>
            <a:r>
              <a:rPr lang="ru-RU" sz="1800" dirty="0"/>
              <a:t>, конструктора ЦНИИТОЧМАШ под патрон 9×21 (индекс 7 Н29) разработки ЦНИИТОЧМАШ</a:t>
            </a:r>
            <a:r>
              <a:rPr lang="ru-RU" sz="1800" dirty="0" smtClean="0"/>
              <a:t>.</a:t>
            </a:r>
          </a:p>
          <a:p>
            <a:pPr marL="0" indent="0">
              <a:buNone/>
            </a:pPr>
            <a:r>
              <a:rPr lang="ru-RU" sz="1800" dirty="0" smtClean="0"/>
              <a:t>              - </a:t>
            </a:r>
            <a:r>
              <a:rPr lang="ru-RU" sz="1800" b="1" dirty="0">
                <a:solidFill>
                  <a:srgbClr val="0000CC"/>
                </a:solidFill>
              </a:rPr>
              <a:t>9 мм пистолет </a:t>
            </a:r>
            <a:r>
              <a:rPr lang="ru-RU" sz="1800" b="1" dirty="0" smtClean="0">
                <a:solidFill>
                  <a:srgbClr val="0000CC"/>
                </a:solidFill>
              </a:rPr>
              <a:t>Стриж </a:t>
            </a:r>
            <a:r>
              <a:rPr lang="ru-RU" sz="1800" dirty="0" smtClean="0"/>
              <a:t>разработан </a:t>
            </a:r>
            <a:r>
              <a:rPr lang="ru-RU" sz="1800" dirty="0"/>
              <a:t>российской частной компанией </a:t>
            </a:r>
            <a:r>
              <a:rPr lang="ru-RU" sz="1800" dirty="0" err="1">
                <a:hlinkClick r:id="rId2" tooltip="Arsenal Firearms"/>
              </a:rPr>
              <a:t>Arsenal</a:t>
            </a:r>
            <a:r>
              <a:rPr lang="ru-RU" sz="1800" dirty="0">
                <a:hlinkClick r:id="rId2" tooltip="Arsenal Firearms"/>
              </a:rPr>
              <a:t> </a:t>
            </a:r>
            <a:r>
              <a:rPr lang="ru-RU" sz="1800" dirty="0" err="1" smtClean="0">
                <a:hlinkClick r:id="rId2" tooltip="Arsenal Firearms"/>
              </a:rPr>
              <a:t>Firearms</a:t>
            </a:r>
            <a:r>
              <a:rPr lang="ru-RU" sz="1800" dirty="0" smtClean="0"/>
              <a:t>.</a:t>
            </a:r>
            <a:endParaRPr lang="ru-RU" sz="1800" dirty="0"/>
          </a:p>
          <a:p>
            <a:pPr marL="0" indent="0">
              <a:buNone/>
            </a:pPr>
            <a:endParaRPr lang="ru-RU" sz="1800" dirty="0"/>
          </a:p>
        </p:txBody>
      </p:sp>
    </p:spTree>
    <p:extLst>
      <p:ext uri="{BB962C8B-B14F-4D97-AF65-F5344CB8AC3E}">
        <p14:creationId xmlns:p14="http://schemas.microsoft.com/office/powerpoint/2010/main" val="889654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432048"/>
          </a:xfrm>
        </p:spPr>
        <p:txBody>
          <a:bodyPr>
            <a:normAutofit fontScale="90000"/>
          </a:bodyPr>
          <a:lstStyle/>
          <a:p>
            <a:r>
              <a:rPr lang="ru-RU" sz="2000" b="1" dirty="0" smtClean="0"/>
              <a:t>Пистолеты, принятые на вооружение силовыми ведомствами структурах РФ</a:t>
            </a:r>
            <a:endParaRPr lang="ru-RU" sz="2000" b="1" dirty="0"/>
          </a:p>
        </p:txBody>
      </p:sp>
      <p:pic>
        <p:nvPicPr>
          <p:cNvPr id="1026" name="Picture 2" descr="D:\01-ВК\01-ТЕМЫ\ТЕМПЛАН - ВУС 241000,261300\Т 09 4ч - Основы ОП,АК-74,ПМ\Т 09, Зан 1 - Основы ОП, АК-74, ПМ\Разное к занятию\9 мм ПЯ Грач.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4032448" cy="29150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01-ВК\01-ТЕМЫ\ТЕМПЛАН - ВУС 241000,261300\Т 09 4ч - Основы ОП,АК-74,ПМ\Т 09, Зан 1 - Основы ОП, АК-74, ПМ\Разное к занятию\9 мм Стриж.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075" y="3933056"/>
            <a:ext cx="4070062" cy="2666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01-ВК\01-ТЕМЫ\ТЕМПЛАН - ВУС 241000,261300\Т 09 4ч - Основы ОП,АК-74,ПМ\Т 09, Зан 1 - Основы ОП, АК-74, ПМ\Разное к занятию\9 мм ГШ-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795" y="787544"/>
            <a:ext cx="3888432" cy="29157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01-ВК\01-ТЕМЫ\ТЕМПЛАН - ВУС 241000,261300\Т 09 4ч - Основы ОП,АК-74,ПМ\Т 09, Зан 1 - Основы ОП, АК-74, ПМ\Разное к занятию\9 мм пистоле СПС.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33054"/>
            <a:ext cx="3745179" cy="275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026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68952" cy="432048"/>
          </a:xfrm>
        </p:spPr>
        <p:txBody>
          <a:bodyPr>
            <a:normAutofit fontScale="90000"/>
          </a:bodyPr>
          <a:lstStyle/>
          <a:p>
            <a:pPr marL="0" indent="0">
              <a:lnSpc>
                <a:spcPct val="110000"/>
              </a:lnSpc>
              <a:spcBef>
                <a:spcPts val="0"/>
              </a:spcBef>
            </a:pPr>
            <a:r>
              <a:rPr lang="ru-RU" sz="1800" dirty="0"/>
              <a:t/>
            </a:r>
            <a:br>
              <a:rPr lang="ru-RU" sz="1800" dirty="0"/>
            </a:br>
            <a:r>
              <a:rPr lang="ru-RU" dirty="0">
                <a:latin typeface="Arial" pitchFamily="34" charset="0"/>
                <a:cs typeface="Arial" pitchFamily="34" charset="0"/>
              </a:rPr>
              <a:t>                                   </a:t>
            </a:r>
            <a:r>
              <a:rPr lang="ru-RU" sz="2200" dirty="0">
                <a:latin typeface="Arial" pitchFamily="34" charset="0"/>
                <a:cs typeface="Arial" pitchFamily="34" charset="0"/>
              </a:rPr>
              <a:t>3.1  </a:t>
            </a:r>
            <a:r>
              <a:rPr lang="ru-RU" sz="2200" dirty="0">
                <a:cs typeface="Arial" pitchFamily="34" charset="0"/>
              </a:rPr>
              <a:t>Назначение  9 мм пистолета ПМ</a:t>
            </a:r>
          </a:p>
        </p:txBody>
      </p:sp>
      <p:sp>
        <p:nvSpPr>
          <p:cNvPr id="4" name="Текст 3"/>
          <p:cNvSpPr>
            <a:spLocks noGrp="1"/>
          </p:cNvSpPr>
          <p:nvPr>
            <p:ph type="body" sz="half" idx="2"/>
          </p:nvPr>
        </p:nvSpPr>
        <p:spPr>
          <a:xfrm>
            <a:off x="395536" y="5805264"/>
            <a:ext cx="8424936" cy="720080"/>
          </a:xfrm>
        </p:spPr>
        <p:txBody>
          <a:bodyPr>
            <a:normAutofit fontScale="77500" lnSpcReduction="20000"/>
          </a:bodyPr>
          <a:lstStyle/>
          <a:p>
            <a:r>
              <a:rPr lang="ru-RU" sz="1900" dirty="0" smtClean="0"/>
              <a:t>             Пистолет </a:t>
            </a:r>
            <a:r>
              <a:rPr lang="ru-RU" sz="1900" dirty="0"/>
              <a:t>Макарова является </a:t>
            </a:r>
            <a:r>
              <a:rPr lang="ru-RU" sz="1900" b="1" dirty="0"/>
              <a:t>личным оружием нападения и защиты</a:t>
            </a:r>
            <a:r>
              <a:rPr lang="ru-RU" sz="1900" dirty="0"/>
              <a:t>, предназначенным </a:t>
            </a:r>
            <a:r>
              <a:rPr lang="ru-RU" sz="1900" b="1" dirty="0"/>
              <a:t>для поражения противника на коротких расстояниях.</a:t>
            </a:r>
          </a:p>
          <a:p>
            <a:r>
              <a:rPr lang="ru-RU" sz="1900" dirty="0"/>
              <a:t> </a:t>
            </a:r>
          </a:p>
          <a:p>
            <a:endParaRPr lang="ru-RU" dirty="0"/>
          </a:p>
        </p:txBody>
      </p:sp>
      <p:pic>
        <p:nvPicPr>
          <p:cNvPr id="6" name="Picture 2" descr="D:\01-ВК\01-ТЕМЫ\Т 9, Зан 1 - Основы ОП, АК-74, ПМ\9 мм ПМ\ПМ-Устройство 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48883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12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68952" cy="360040"/>
          </a:xfrm>
        </p:spPr>
        <p:txBody>
          <a:bodyPr>
            <a:normAutofit fontScale="90000"/>
          </a:bodyPr>
          <a:lstStyle/>
          <a:p>
            <a:r>
              <a:rPr lang="ru-RU" sz="1800" dirty="0" smtClean="0">
                <a:solidFill>
                  <a:srgbClr val="FF0000"/>
                </a:solidFill>
                <a:cs typeface="Arial" pitchFamily="34" charset="0"/>
              </a:rPr>
              <a:t/>
            </a:r>
            <a:br>
              <a:rPr lang="ru-RU" sz="1800" dirty="0" smtClean="0">
                <a:solidFill>
                  <a:srgbClr val="FF0000"/>
                </a:solidFill>
                <a:cs typeface="Arial" pitchFamily="34" charset="0"/>
              </a:rPr>
            </a:br>
            <a:r>
              <a:rPr lang="ru-RU" sz="1800" dirty="0" smtClean="0">
                <a:latin typeface="Arial" pitchFamily="34" charset="0"/>
                <a:cs typeface="Arial" pitchFamily="34" charset="0"/>
              </a:rPr>
              <a:t>                                     3.2  </a:t>
            </a:r>
            <a:r>
              <a:rPr lang="ru-RU" sz="1800" dirty="0">
                <a:cs typeface="Arial" pitchFamily="34" charset="0"/>
              </a:rPr>
              <a:t>Общее устройство 9 мм пистолета ПМ</a:t>
            </a:r>
            <a:endParaRPr lang="ru-RU" sz="1800" dirty="0"/>
          </a:p>
        </p:txBody>
      </p:sp>
      <p:sp>
        <p:nvSpPr>
          <p:cNvPr id="4" name="Текст 3"/>
          <p:cNvSpPr>
            <a:spLocks noGrp="1"/>
          </p:cNvSpPr>
          <p:nvPr>
            <p:ph type="body" sz="half" idx="2"/>
          </p:nvPr>
        </p:nvSpPr>
        <p:spPr/>
        <p:txBody>
          <a:bodyPr/>
          <a:lstStyle/>
          <a:p>
            <a:endParaRPr lang="ru-RU" dirty="0"/>
          </a:p>
        </p:txBody>
      </p:sp>
      <p:pic>
        <p:nvPicPr>
          <p:cNvPr id="5" name="Picture 2" descr="D:\01-ВК\01-ТЕМЫ\Т 9, Зан 1 - Основы ОП, АК-74, ПМ\9 мм ПМ\ПМ-Основные части.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5229200"/>
            <a:ext cx="7200800"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Рисунок 2"/>
          <p:cNvSpPr>
            <a:spLocks noGrp="1"/>
          </p:cNvSpPr>
          <p:nvPr>
            <p:ph type="pic" idx="1"/>
          </p:nvPr>
        </p:nvSpPr>
        <p:spPr/>
      </p:sp>
      <p:pic>
        <p:nvPicPr>
          <p:cNvPr id="7" name="Picture 2" descr="D:\01-ВК\01-ТЕМЫ\Т 9, Зан 1 - Основы ОП, АК-74, ПМ\9 мм ПМ\ПМ-Устройств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565820"/>
            <a:ext cx="669674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1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722624" cy="3096344"/>
          </a:xfrm>
          <a:noFill/>
        </p:spPr>
        <p:txBody>
          <a:bodyPr>
            <a:noAutofit/>
          </a:bodyPr>
          <a:lstStyle/>
          <a:p>
            <a:pPr algn="just">
              <a:buNone/>
            </a:pPr>
            <a:r>
              <a:rPr lang="ru-RU" sz="2800" b="1" dirty="0" smtClean="0">
                <a:solidFill>
                  <a:srgbClr val="0000CC"/>
                </a:solidFill>
              </a:rPr>
              <a:t>7,62-мм автомат Калашникова (АК-47) </a:t>
            </a:r>
            <a:r>
              <a:rPr lang="ru-RU" sz="2800" b="1" dirty="0" smtClean="0"/>
              <a:t>-</a:t>
            </a:r>
            <a:r>
              <a:rPr lang="ru-RU" sz="2800" dirty="0" smtClean="0"/>
              <a:t> автомат, принятый на вооружение в СССР  в </a:t>
            </a:r>
            <a:r>
              <a:rPr lang="ru-RU" sz="2800" b="1" dirty="0" smtClean="0">
                <a:solidFill>
                  <a:srgbClr val="0000CC"/>
                </a:solidFill>
              </a:rPr>
              <a:t>1949 году</a:t>
            </a:r>
            <a:r>
              <a:rPr lang="ru-RU" sz="2800" b="1" dirty="0" smtClean="0"/>
              <a:t>. </a:t>
            </a:r>
          </a:p>
          <a:p>
            <a:pPr algn="just">
              <a:buNone/>
            </a:pPr>
            <a:r>
              <a:rPr lang="ru-RU" sz="2800" b="1" dirty="0" smtClean="0"/>
              <a:t>Индекс ГРАУ</a:t>
            </a:r>
            <a:r>
              <a:rPr lang="ru-RU" sz="2800" dirty="0" smtClean="0"/>
              <a:t> - </a:t>
            </a:r>
            <a:r>
              <a:rPr lang="ru-RU" sz="2800" b="1" dirty="0" smtClean="0">
                <a:solidFill>
                  <a:srgbClr val="0000CC"/>
                </a:solidFill>
              </a:rPr>
              <a:t>56-А-212</a:t>
            </a:r>
            <a:r>
              <a:rPr lang="ru-RU" sz="2800" b="1" dirty="0" smtClean="0"/>
              <a:t>.</a:t>
            </a:r>
            <a:r>
              <a:rPr lang="ru-RU" sz="2800" dirty="0" smtClean="0"/>
              <a:t> </a:t>
            </a:r>
          </a:p>
          <a:p>
            <a:pPr algn="just">
              <a:buNone/>
            </a:pPr>
            <a:r>
              <a:rPr lang="ru-RU" sz="2800" dirty="0" smtClean="0"/>
              <a:t>Был сконструирован в </a:t>
            </a:r>
            <a:r>
              <a:rPr lang="ru-RU" sz="2800" b="1" dirty="0" smtClean="0">
                <a:solidFill>
                  <a:srgbClr val="0000CC"/>
                </a:solidFill>
              </a:rPr>
              <a:t>1947</a:t>
            </a:r>
            <a:r>
              <a:rPr lang="ru-RU" sz="2800" dirty="0" smtClean="0"/>
              <a:t> году  советским конструктором  </a:t>
            </a:r>
            <a:r>
              <a:rPr lang="ru-RU" sz="2800" b="1" dirty="0" smtClean="0">
                <a:solidFill>
                  <a:srgbClr val="0000CC"/>
                </a:solidFill>
              </a:rPr>
              <a:t>Михаилом Тимофеевичем</a:t>
            </a:r>
            <a:r>
              <a:rPr lang="ru-RU" sz="2800" dirty="0" smtClean="0">
                <a:solidFill>
                  <a:srgbClr val="0000CC"/>
                </a:solidFill>
              </a:rPr>
              <a:t>  </a:t>
            </a:r>
            <a:r>
              <a:rPr lang="ru-RU" sz="2800" b="1" dirty="0" smtClean="0">
                <a:solidFill>
                  <a:srgbClr val="0000CC"/>
                </a:solidFill>
              </a:rPr>
              <a:t>Калашниковым.</a:t>
            </a:r>
            <a:r>
              <a:rPr lang="ru-RU" sz="2800" dirty="0" smtClean="0"/>
              <a:t> </a:t>
            </a:r>
          </a:p>
          <a:p>
            <a:pPr algn="just">
              <a:buNone/>
            </a:pPr>
            <a:r>
              <a:rPr lang="ru-RU" sz="2800" dirty="0" smtClean="0"/>
              <a:t>АК и его модификации являются </a:t>
            </a:r>
            <a:r>
              <a:rPr lang="ru-RU" sz="2800" b="1" dirty="0" smtClean="0">
                <a:solidFill>
                  <a:srgbClr val="0000CC"/>
                </a:solidFill>
              </a:rPr>
              <a:t>самым распространённым стрелковым оружием в мире</a:t>
            </a:r>
            <a:r>
              <a:rPr lang="ru-RU" sz="2800" dirty="0" smtClean="0"/>
              <a:t>. По имеющимся оценкам, к этому типу (включая лицензионные и нелицензионные копии, а также сторонние разработки на базе АК) принадлежит </a:t>
            </a:r>
            <a:r>
              <a:rPr lang="ru-RU" sz="2800" b="1" dirty="0" smtClean="0">
                <a:solidFill>
                  <a:srgbClr val="0000CC"/>
                </a:solidFill>
              </a:rPr>
              <a:t>до 1/5</a:t>
            </a:r>
            <a:r>
              <a:rPr lang="ru-RU" sz="2800" dirty="0" smtClean="0"/>
              <a:t> всего имеющегося на Земле                                                                                                                                                                                                                                                                                                  стрелкового огнестрельного оружия. </a:t>
            </a:r>
            <a:endParaRPr lang="ru-RU" sz="2000" dirty="0" smtClean="0"/>
          </a:p>
          <a:p>
            <a:pPr>
              <a:buNone/>
            </a:pPr>
            <a:endParaRPr lang="ru-RU" sz="2000" b="1" dirty="0"/>
          </a:p>
        </p:txBody>
      </p:sp>
    </p:spTree>
    <p:extLst>
      <p:ext uri="{BB962C8B-B14F-4D97-AF65-F5344CB8AC3E}">
        <p14:creationId xmlns:p14="http://schemas.microsoft.com/office/powerpoint/2010/main" val="376395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sz="2000" dirty="0"/>
          </a:p>
        </p:txBody>
      </p:sp>
      <p:pic>
        <p:nvPicPr>
          <p:cNvPr id="1026" name="Picture 2" descr="D:\01-ВК\01-ТЕМЫ\Т 9, Зан 1 - Основы ОП, АК-74, ПМ\9 мм ПМ\ПМ-Назначение частей и механизмов.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476672"/>
            <a:ext cx="727280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95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432048"/>
          </a:xfrm>
        </p:spPr>
        <p:txBody>
          <a:bodyPr>
            <a:normAutofit/>
          </a:bodyPr>
          <a:lstStyle/>
          <a:p>
            <a:r>
              <a:rPr lang="ru-RU" sz="2000" b="1" dirty="0" smtClean="0"/>
              <a:t>Общий вид 9 мм патрона и его устройство</a:t>
            </a:r>
            <a:endParaRPr lang="ru-RU" sz="2000" b="1" dirty="0"/>
          </a:p>
        </p:txBody>
      </p:sp>
      <p:pic>
        <p:nvPicPr>
          <p:cNvPr id="1026" name="Picture 2" descr="F:\Т 9, Зан 1 - Основы ОП, АК-74, ПМ\Разное к занятию\9 мм ПМ\ПМ-Боеприпасы.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615738"/>
            <a:ext cx="6120680" cy="618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0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000" b="1" dirty="0" smtClean="0">
                <a:latin typeface="Arial" pitchFamily="34" charset="0"/>
                <a:cs typeface="Arial" pitchFamily="34" charset="0"/>
              </a:rPr>
              <a:t>3.3  </a:t>
            </a:r>
            <a:r>
              <a:rPr lang="ru-RU" sz="2000" b="1" dirty="0" smtClean="0">
                <a:cs typeface="Arial" pitchFamily="34" charset="0"/>
              </a:rPr>
              <a:t>Тактико-технические характеристики  </a:t>
            </a:r>
            <a:r>
              <a:rPr lang="ru-RU" sz="2000" b="1" dirty="0">
                <a:cs typeface="Arial" pitchFamily="34" charset="0"/>
              </a:rPr>
              <a:t>9 мм пистолета ПМ</a:t>
            </a:r>
            <a:endParaRPr lang="ru-RU" sz="2000" b="1" dirty="0"/>
          </a:p>
        </p:txBody>
      </p:sp>
      <p:pic>
        <p:nvPicPr>
          <p:cNvPr id="2050" name="Picture 2" descr="D:\01-ВК\01-ТЕМЫ\Т 9, Зан 1 - Основы ОП, АК-74, ПМ\9 мм ПМ\ПМ-ТТХ - копия.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052512"/>
            <a:ext cx="7392430" cy="524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363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000" b="1" dirty="0" smtClean="0">
                <a:latin typeface="Arial" pitchFamily="34" charset="0"/>
                <a:cs typeface="Arial" pitchFamily="34" charset="0"/>
              </a:rPr>
              <a:t>3.4  </a:t>
            </a:r>
            <a:r>
              <a:rPr lang="ru-RU" sz="2000" b="1" dirty="0" smtClean="0">
                <a:cs typeface="Arial" pitchFamily="34" charset="0"/>
              </a:rPr>
              <a:t>Принцип работы частей и механизмов </a:t>
            </a:r>
            <a:r>
              <a:rPr lang="ru-RU" sz="2000" b="1" dirty="0">
                <a:cs typeface="Arial" pitchFamily="34" charset="0"/>
              </a:rPr>
              <a:t>ПМ</a:t>
            </a:r>
            <a:endParaRPr lang="ru-RU" sz="2000" dirty="0"/>
          </a:p>
        </p:txBody>
      </p:sp>
      <p:sp>
        <p:nvSpPr>
          <p:cNvPr id="3" name="Объект 2"/>
          <p:cNvSpPr>
            <a:spLocks noGrp="1"/>
          </p:cNvSpPr>
          <p:nvPr>
            <p:ph idx="1"/>
          </p:nvPr>
        </p:nvSpPr>
        <p:spPr>
          <a:xfrm>
            <a:off x="457200" y="908720"/>
            <a:ext cx="8229600" cy="5400600"/>
          </a:xfrm>
        </p:spPr>
        <p:txBody>
          <a:bodyPr>
            <a:normAutofit lnSpcReduction="10000"/>
          </a:bodyPr>
          <a:lstStyle/>
          <a:p>
            <a:pPr marL="0" indent="0">
              <a:spcBef>
                <a:spcPts val="0"/>
              </a:spcBef>
              <a:buNone/>
            </a:pPr>
            <a:r>
              <a:rPr lang="ru-RU" sz="1600" dirty="0" smtClean="0"/>
              <a:t>Пистолет – оружие самозарядное, так как его перезаряжание во время стрельбы во время стрельбы происходит автоматически.</a:t>
            </a:r>
          </a:p>
          <a:p>
            <a:pPr marL="0" indent="0">
              <a:spcBef>
                <a:spcPts val="0"/>
              </a:spcBef>
              <a:buNone/>
            </a:pPr>
            <a:r>
              <a:rPr lang="ru-RU" sz="1600" dirty="0" smtClean="0"/>
              <a:t> </a:t>
            </a:r>
            <a:r>
              <a:rPr lang="ru-RU" sz="1600" dirty="0"/>
              <a:t>Автоматика пистолета основана на </a:t>
            </a:r>
            <a:r>
              <a:rPr lang="ru-RU" sz="1600" b="1" dirty="0"/>
              <a:t>принципе использования отдачи свободного затвора. </a:t>
            </a:r>
            <a:r>
              <a:rPr lang="ru-RU" sz="1600" dirty="0"/>
              <a:t>Ударно-спусковой механизм </a:t>
            </a:r>
            <a:r>
              <a:rPr lang="ru-RU" sz="1600" b="1" dirty="0"/>
              <a:t>куркового типа.  </a:t>
            </a:r>
            <a:endParaRPr lang="ru-RU" sz="1600" b="1" dirty="0" smtClean="0"/>
          </a:p>
          <a:p>
            <a:pPr marL="0" indent="0">
              <a:spcBef>
                <a:spcPts val="0"/>
              </a:spcBef>
              <a:buNone/>
            </a:pPr>
            <a:endParaRPr lang="ru-RU" sz="1600" b="1" dirty="0" smtClean="0"/>
          </a:p>
          <a:p>
            <a:pPr marL="0" indent="0">
              <a:spcBef>
                <a:spcPts val="0"/>
              </a:spcBef>
              <a:buNone/>
            </a:pPr>
            <a:r>
              <a:rPr lang="ru-RU" sz="1600" b="1" dirty="0" smtClean="0"/>
              <a:t>Работа </a:t>
            </a:r>
            <a:r>
              <a:rPr lang="ru-RU" sz="1600" b="1" dirty="0"/>
              <a:t>частей и механизмов пистолета Макарова при </a:t>
            </a:r>
            <a:r>
              <a:rPr lang="ru-RU" sz="1600" b="1" dirty="0" smtClean="0"/>
              <a:t>заряжании.</a:t>
            </a:r>
          </a:p>
          <a:p>
            <a:pPr marL="0" indent="0">
              <a:spcBef>
                <a:spcPts val="0"/>
              </a:spcBef>
              <a:buNone/>
            </a:pPr>
            <a:r>
              <a:rPr lang="ru-RU" sz="1600" dirty="0"/>
              <a:t>Для заряжания пистолета необходимо:</a:t>
            </a:r>
          </a:p>
          <a:p>
            <a:pPr marL="0" indent="0">
              <a:spcBef>
                <a:spcPts val="0"/>
              </a:spcBef>
              <a:buNone/>
            </a:pPr>
            <a:r>
              <a:rPr lang="ru-RU" sz="1600" dirty="0" smtClean="0"/>
              <a:t>-   снарядить </a:t>
            </a:r>
            <a:r>
              <a:rPr lang="ru-RU" sz="1600" dirty="0"/>
              <a:t>магазин патронами;</a:t>
            </a:r>
          </a:p>
          <a:p>
            <a:pPr marL="0" indent="0">
              <a:spcBef>
                <a:spcPts val="0"/>
              </a:spcBef>
              <a:buNone/>
            </a:pPr>
            <a:r>
              <a:rPr lang="ru-RU" sz="1600" dirty="0" smtClean="0"/>
              <a:t>-   вставить </a:t>
            </a:r>
            <a:r>
              <a:rPr lang="ru-RU" sz="1600" dirty="0"/>
              <a:t>магазин в рукоятку пистолета;</a:t>
            </a:r>
          </a:p>
          <a:p>
            <a:pPr marL="0" indent="0">
              <a:spcBef>
                <a:spcPts val="0"/>
              </a:spcBef>
              <a:buNone/>
            </a:pPr>
            <a:r>
              <a:rPr lang="ru-RU" sz="1600" dirty="0" smtClean="0"/>
              <a:t>-   выключить </a:t>
            </a:r>
            <a:r>
              <a:rPr lang="ru-RU" sz="1600" dirty="0"/>
              <a:t>предохранитель (повернуть флажок вниз);</a:t>
            </a:r>
          </a:p>
          <a:p>
            <a:pPr marL="0" indent="0">
              <a:spcBef>
                <a:spcPts val="0"/>
              </a:spcBef>
              <a:buNone/>
            </a:pPr>
            <a:r>
              <a:rPr lang="ru-RU" sz="1600" dirty="0" smtClean="0"/>
              <a:t>-   отвести </a:t>
            </a:r>
            <a:r>
              <a:rPr lang="ru-RU" sz="1600" dirty="0"/>
              <a:t>затвор в крайнее заднее положение и резко отпустить его.</a:t>
            </a:r>
          </a:p>
          <a:p>
            <a:pPr marL="0" indent="0">
              <a:spcBef>
                <a:spcPts val="0"/>
              </a:spcBef>
              <a:buNone/>
            </a:pPr>
            <a:r>
              <a:rPr lang="ru-RU" sz="1600" dirty="0" smtClean="0"/>
              <a:t>            При </a:t>
            </a:r>
            <a:r>
              <a:rPr lang="ru-RU" sz="1600" dirty="0"/>
              <a:t>снаряжении магазина патроны ложатся на подавателе один на другой в один ряд, сжимая пружину подавателя; по мере наполнения магазина патронами пружина подавателя сжимается и, нажимая на подаватель снизу, поднимает патроны вверх. Верхний патрон удерживается загнутыми краями боковых стенок корпуса магазина.</a:t>
            </a:r>
          </a:p>
          <a:p>
            <a:pPr marL="0" indent="0">
              <a:spcBef>
                <a:spcPts val="0"/>
              </a:spcBef>
              <a:buNone/>
            </a:pPr>
            <a:r>
              <a:rPr lang="ru-RU" sz="1600" dirty="0" smtClean="0"/>
              <a:t>            При </a:t>
            </a:r>
            <a:r>
              <a:rPr lang="ru-RU" sz="1600" dirty="0"/>
              <a:t>вставлении снаряженного магазина в рукоятку пистолета защелка магазина заскакивает за выступ на стенке магазина и удерживает магазин в рукоятке. Верхний патрон упирается в нижнюю плоскость затвора. Подаватель находится внизу, его зацеп не действует на затворную задержку</a:t>
            </a:r>
            <a:r>
              <a:rPr lang="ru-RU" sz="1600" dirty="0" smtClean="0"/>
              <a:t>.</a:t>
            </a:r>
          </a:p>
          <a:p>
            <a:pPr marL="0" indent="0">
              <a:spcBef>
                <a:spcPts val="0"/>
              </a:spcBef>
              <a:buNone/>
            </a:pPr>
            <a:r>
              <a:rPr lang="ru-RU" sz="1600" dirty="0" smtClean="0"/>
              <a:t>            При </a:t>
            </a:r>
            <a:r>
              <a:rPr lang="ru-RU" sz="1600" dirty="0"/>
              <a:t>выключении предохранителя (повороте флажка вниз) выступ предохранителя поднимается и освобождает курок. Курок под действием широкого пера боевой пружины поворачивается на цапфах и его головка движется вперед до тех пор, пока предохранительный взвод не упрется в конец шептала. </a:t>
            </a:r>
            <a:r>
              <a:rPr lang="ru-RU" sz="1600" dirty="0" smtClean="0"/>
              <a:t>       </a:t>
            </a:r>
            <a:endParaRPr lang="ru-RU" sz="1600" dirty="0"/>
          </a:p>
          <a:p>
            <a:pPr marL="0" indent="0">
              <a:spcBef>
                <a:spcPts val="0"/>
              </a:spcBef>
              <a:buNone/>
            </a:pPr>
            <a:r>
              <a:rPr lang="ru-RU" sz="1600" dirty="0" smtClean="0"/>
              <a:t>            </a:t>
            </a:r>
            <a:endParaRPr lang="ru-RU" sz="1600" dirty="0"/>
          </a:p>
          <a:p>
            <a:pPr marL="0" indent="0">
              <a:spcBef>
                <a:spcPts val="0"/>
              </a:spcBef>
              <a:buNone/>
            </a:pPr>
            <a:endParaRPr lang="ru-RU" sz="1600" dirty="0" smtClean="0"/>
          </a:p>
          <a:p>
            <a:pPr marL="0" indent="0">
              <a:spcBef>
                <a:spcPts val="0"/>
              </a:spcBef>
              <a:buNone/>
            </a:pPr>
            <a:endParaRPr lang="ru-RU" sz="1600" dirty="0"/>
          </a:p>
          <a:p>
            <a:pPr marL="0" indent="0">
              <a:buNone/>
            </a:pPr>
            <a:endParaRPr lang="ru-RU" sz="1600" dirty="0" smtClean="0"/>
          </a:p>
          <a:p>
            <a:pPr marL="0" indent="0">
              <a:buNone/>
            </a:pPr>
            <a:endParaRPr lang="ru-RU" sz="1600" dirty="0" smtClean="0"/>
          </a:p>
        </p:txBody>
      </p:sp>
    </p:spTree>
    <p:extLst>
      <p:ext uri="{BB962C8B-B14F-4D97-AF65-F5344CB8AC3E}">
        <p14:creationId xmlns:p14="http://schemas.microsoft.com/office/powerpoint/2010/main" val="850657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marL="0" indent="0"/>
            <a:r>
              <a:rPr lang="ru-RU" sz="2000" b="1" dirty="0"/>
              <a:t>Работа частей и механизмов </a:t>
            </a:r>
            <a:r>
              <a:rPr lang="ru-RU" sz="2000" b="1" dirty="0" smtClean="0"/>
              <a:t>ПМ </a:t>
            </a:r>
            <a:r>
              <a:rPr lang="ru-RU" sz="2000" b="1" dirty="0"/>
              <a:t>при </a:t>
            </a:r>
            <a:r>
              <a:rPr lang="ru-RU" sz="2000" b="1" dirty="0" smtClean="0"/>
              <a:t>заряжании (продолжение)</a:t>
            </a:r>
            <a:endParaRPr lang="ru-RU" sz="2000" b="1" dirty="0"/>
          </a:p>
        </p:txBody>
      </p:sp>
      <p:sp>
        <p:nvSpPr>
          <p:cNvPr id="3" name="Объект 2"/>
          <p:cNvSpPr>
            <a:spLocks noGrp="1"/>
          </p:cNvSpPr>
          <p:nvPr>
            <p:ph idx="1"/>
          </p:nvPr>
        </p:nvSpPr>
        <p:spPr>
          <a:xfrm>
            <a:off x="457200" y="980728"/>
            <a:ext cx="8229600" cy="5400600"/>
          </a:xfrm>
        </p:spPr>
        <p:txBody>
          <a:bodyPr>
            <a:noAutofit/>
          </a:bodyPr>
          <a:lstStyle/>
          <a:p>
            <a:pPr marL="0" indent="0">
              <a:buNone/>
            </a:pPr>
            <a:r>
              <a:rPr lang="ru-RU" sz="1600" dirty="0" smtClean="0"/>
              <a:t>При </a:t>
            </a:r>
            <a:r>
              <a:rPr lang="ru-RU" sz="1600" dirty="0"/>
              <a:t>повороте предохранителя его зацеп, выходя из выема курка, освобождает выступ курка, чем обеспечивается свободное отведение курка назад. Ребро предохранителя при повороте предохранителя выходит из-за левого выступа/ рамки и разъединяет затвор с рамкой. При этом затвор может быть свободно отведен рукой назад</a:t>
            </a:r>
            <a:r>
              <a:rPr lang="ru-RU" sz="1600" dirty="0" smtClean="0"/>
              <a:t>.   </a:t>
            </a:r>
          </a:p>
          <a:p>
            <a:pPr marL="0" indent="0">
              <a:buNone/>
            </a:pPr>
            <a:r>
              <a:rPr lang="ru-RU" sz="1600" dirty="0" smtClean="0"/>
              <a:t>             При </a:t>
            </a:r>
            <a:r>
              <a:rPr lang="ru-RU" sz="1600" dirty="0"/>
              <a:t>отведении затвора назад происходит следующее. Затвор, двигаясь по продольным пазам рамки, поворачивает курок. Шептало под действием пружины заскакивает своим концом за боевой взвод курка. Движение затвора назад ограничивается приливом на переднем конце спусковой скобы</a:t>
            </a:r>
            <a:r>
              <a:rPr lang="ru-RU" sz="1600" dirty="0" smtClean="0"/>
              <a:t>.</a:t>
            </a:r>
          </a:p>
          <a:p>
            <a:pPr marL="0" indent="0">
              <a:buNone/>
            </a:pPr>
            <a:r>
              <a:rPr lang="ru-RU" sz="1600" dirty="0" smtClean="0"/>
              <a:t>            Курок </a:t>
            </a:r>
            <a:r>
              <a:rPr lang="ru-RU" sz="1600" dirty="0"/>
              <a:t>при повороте передней частью кольцевого выема смещает спусковую тягу с рычагом взвода </a:t>
            </a:r>
            <a:r>
              <a:rPr lang="ru-RU" sz="1600" dirty="0" smtClean="0"/>
              <a:t>вперед </a:t>
            </a:r>
            <a:r>
              <a:rPr lang="ru-RU" sz="1600" dirty="0"/>
              <a:t>и несколько вверх, благодаря чему выбирается часть свободного хода спускового крючка. При подъеме рычага взвода вверх его вырез подходит к выступу шептала.</a:t>
            </a:r>
          </a:p>
          <a:p>
            <a:pPr marL="0" indent="0">
              <a:buNone/>
            </a:pPr>
            <a:r>
              <a:rPr lang="ru-RU" sz="1600" dirty="0" smtClean="0"/>
              <a:t>             Подаватель </a:t>
            </a:r>
            <a:r>
              <a:rPr lang="ru-RU" sz="1600" dirty="0"/>
              <a:t>магазина под действием пружины подавателя поднимает патроны вверх так, что верхний патрон становится впереди досылателя затвора.</a:t>
            </a:r>
          </a:p>
          <a:p>
            <a:pPr marL="0" indent="0">
              <a:buNone/>
            </a:pPr>
            <a:r>
              <a:rPr lang="ru-RU" sz="1600" dirty="0" smtClean="0"/>
              <a:t>             При </a:t>
            </a:r>
            <a:r>
              <a:rPr lang="ru-RU" sz="1600" dirty="0"/>
              <a:t>отпускании затвора возвратная пружина посылает затвор вперед. Двигаясь по продольным пазам рамки, затвор досылателем захватывает верхний патрон и продвигает его в патронник. Патрон, скользя по загнутым краям боковых стенок корпуса магазина и по скосу казенного среза ствола, входит в патронник и упирается передним срезом гильзы в уступ патронника; канал ствола заперт свободным затвором. Второй патрон под действием пружины подавателя поднимается подавателем вверх до упора в нижнюю плоскость затвора.</a:t>
            </a:r>
          </a:p>
          <a:p>
            <a:pPr marL="0" indent="0">
              <a:buNone/>
            </a:pPr>
            <a:endParaRPr lang="ru-RU" sz="1600" b="1" dirty="0"/>
          </a:p>
          <a:p>
            <a:pPr marL="0" indent="0">
              <a:buNone/>
            </a:pPr>
            <a:r>
              <a:rPr lang="ru-RU" sz="1600" dirty="0"/>
              <a:t> </a:t>
            </a:r>
          </a:p>
          <a:p>
            <a:pPr marL="0" indent="0">
              <a:buNone/>
            </a:pPr>
            <a:r>
              <a:rPr lang="ru-RU" sz="1400" dirty="0"/>
              <a:t> </a:t>
            </a:r>
          </a:p>
          <a:p>
            <a:endParaRPr lang="ru-RU" sz="1400" dirty="0"/>
          </a:p>
        </p:txBody>
      </p:sp>
    </p:spTree>
    <p:extLst>
      <p:ext uri="{BB962C8B-B14F-4D97-AF65-F5344CB8AC3E}">
        <p14:creationId xmlns:p14="http://schemas.microsoft.com/office/powerpoint/2010/main" val="14406114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000" b="1" dirty="0"/>
              <a:t>Положение частей и механизмов пистолета Макарова перед выстрелом</a:t>
            </a:r>
            <a:br>
              <a:rPr lang="ru-RU" sz="2000" b="1" dirty="0"/>
            </a:br>
            <a:endParaRPr lang="ru-RU" sz="2000" dirty="0"/>
          </a:p>
        </p:txBody>
      </p:sp>
      <p:pic>
        <p:nvPicPr>
          <p:cNvPr id="4098" name="Picture 2" descr="D:\01-ВК\01-ТЕМЫ\Т 9, Зан 1 - Основы ОП, АК-74, ПМ\9 мм ПМ\ПМ-Части и механизмы перед выстрелом.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9370" y="981075"/>
            <a:ext cx="6638284"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7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32048"/>
          </a:xfrm>
        </p:spPr>
        <p:txBody>
          <a:bodyPr>
            <a:normAutofit/>
          </a:bodyPr>
          <a:lstStyle/>
          <a:p>
            <a:r>
              <a:rPr lang="ru-RU" sz="2000" b="1" dirty="0"/>
              <a:t>Работа частей и механизмов пистолета Макарова после выстрела</a:t>
            </a:r>
          </a:p>
        </p:txBody>
      </p:sp>
      <p:sp>
        <p:nvSpPr>
          <p:cNvPr id="3" name="Объект 2"/>
          <p:cNvSpPr>
            <a:spLocks noGrp="1"/>
          </p:cNvSpPr>
          <p:nvPr>
            <p:ph idx="1"/>
          </p:nvPr>
        </p:nvSpPr>
        <p:spPr>
          <a:xfrm>
            <a:off x="539552" y="1124744"/>
            <a:ext cx="8229600" cy="5073427"/>
          </a:xfrm>
        </p:spPr>
        <p:txBody>
          <a:bodyPr>
            <a:noAutofit/>
          </a:bodyPr>
          <a:lstStyle/>
          <a:p>
            <a:pPr marL="0" indent="0">
              <a:buNone/>
            </a:pPr>
            <a:r>
              <a:rPr lang="ru-RU" sz="1600" dirty="0"/>
              <a:t>Затвор от давления пороховых газов на дно гильзы отходит назад вместе со стреляной гильзой. В начале движения назад (на длине 3—5 мм) затвор своим выступом смещает разобщающий выступ рычага взвода вправо, расцепляя его тем самым с шепталом (происходит разобщение).</a:t>
            </a:r>
          </a:p>
          <a:p>
            <a:pPr marL="0" indent="0">
              <a:buNone/>
            </a:pPr>
            <a:r>
              <a:rPr lang="ru-RU" sz="1600" dirty="0"/>
              <a:t>Освобожденное шептало под действием пружины прижимается к курку; когда курок повернется назад до отказа, конец шептала заскакивает за боевой взвод курка и удерживает его до следующего выстрела.</a:t>
            </a:r>
          </a:p>
          <a:p>
            <a:pPr marL="0" indent="0">
              <a:buNone/>
            </a:pPr>
            <a:r>
              <a:rPr lang="ru-RU" sz="1600" dirty="0"/>
              <a:t>При дальнейшем движении затвора назад разобщающий выступ рычага взвода скользит по пазу затвора; </a:t>
            </a:r>
            <a:r>
              <a:rPr lang="ru-RU" sz="1600" dirty="0" smtClean="0"/>
              <a:t>гильза, удерживаемая </a:t>
            </a:r>
            <a:r>
              <a:rPr lang="ru-RU" sz="1600" dirty="0"/>
              <a:t>выбрасывателем в чашечке затвора, ударяется об отражатель и выбрасывается наружу через окно в стенке затвора.</a:t>
            </a:r>
          </a:p>
          <a:p>
            <a:pPr marL="0" indent="0">
              <a:buNone/>
            </a:pPr>
            <a:r>
              <a:rPr lang="ru-RU" sz="1600" dirty="0"/>
              <a:t>Подаватель подает очередной патрон и ставит его перед досылателем затвора.</a:t>
            </a:r>
          </a:p>
          <a:p>
            <a:pPr marL="0" indent="0">
              <a:buNone/>
            </a:pPr>
            <a:r>
              <a:rPr lang="ru-RU" sz="1600" dirty="0"/>
              <a:t>Затвор, дойдя до крайнего заднего положения, под действием возвратной пружины возвращается в переднее положение; досылатель затвора захватывает из магазина очередной патрон и досылает его в патронник. Когда затвор дойдет до крайнего переднего положения и дошлет патрон в патронник, зацеп выбрасывателя заскакивает в кольцевую проточку гильзы</a:t>
            </a:r>
            <a:r>
              <a:rPr lang="ru-RU" sz="1600" dirty="0" smtClean="0"/>
              <a:t>.</a:t>
            </a:r>
            <a:endParaRPr lang="ru-RU" sz="1600" dirty="0"/>
          </a:p>
        </p:txBody>
      </p:sp>
    </p:spTree>
    <p:extLst>
      <p:ext uri="{BB962C8B-B14F-4D97-AF65-F5344CB8AC3E}">
        <p14:creationId xmlns:p14="http://schemas.microsoft.com/office/powerpoint/2010/main" val="21003655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000" b="1" dirty="0"/>
              <a:t>Работа частей и механизмов пистолета Макарова после </a:t>
            </a:r>
            <a:r>
              <a:rPr lang="ru-RU" sz="2000" b="1" dirty="0" smtClean="0"/>
              <a:t>выстрела (продолжение)</a:t>
            </a:r>
            <a:endParaRPr lang="ru-RU" sz="2000" dirty="0"/>
          </a:p>
        </p:txBody>
      </p:sp>
      <p:sp>
        <p:nvSpPr>
          <p:cNvPr id="3" name="Объект 2"/>
          <p:cNvSpPr>
            <a:spLocks noGrp="1"/>
          </p:cNvSpPr>
          <p:nvPr>
            <p:ph idx="1"/>
          </p:nvPr>
        </p:nvSpPr>
        <p:spPr>
          <a:xfrm>
            <a:off x="467544" y="1268760"/>
            <a:ext cx="8229600" cy="4525963"/>
          </a:xfrm>
        </p:spPr>
        <p:txBody>
          <a:bodyPr>
            <a:normAutofit/>
          </a:bodyPr>
          <a:lstStyle/>
          <a:p>
            <a:pPr marL="0" indent="0">
              <a:buNone/>
            </a:pPr>
            <a:r>
              <a:rPr lang="ru-RU" sz="1600" dirty="0"/>
              <a:t>Разобщающий выступ рычага взвода утоплен в выем затвора. Пистолет готов к очередному выстрелу.</a:t>
            </a:r>
          </a:p>
          <a:p>
            <a:pPr marL="0" indent="0">
              <a:buNone/>
            </a:pPr>
            <a:r>
              <a:rPr lang="ru-RU" sz="1600" dirty="0"/>
              <a:t>Для производства следующего выстрела необходимо отпустить хвост спускового крючка и снова нажать на него.</a:t>
            </a:r>
          </a:p>
          <a:p>
            <a:pPr marL="0" indent="0">
              <a:buNone/>
            </a:pPr>
            <a:r>
              <a:rPr lang="ru-RU" sz="1600" dirty="0"/>
              <a:t>При отпускании хвоста спускового крючка спусковая тяга с рычагом взвода под действием узкого пера боевой пружины отходит назад и выступ шептала входит в вырез рычага взвода.</a:t>
            </a:r>
          </a:p>
          <a:p>
            <a:pPr marL="0" indent="0">
              <a:buNone/>
            </a:pPr>
            <a:r>
              <a:rPr lang="ru-RU" sz="1600" dirty="0"/>
              <a:t>При нажатии на хвост спускового крючка рычаг взвода поднимает шептало и снова освобождает курок от шептала. Происходит следующий выстрел.</a:t>
            </a:r>
          </a:p>
          <a:p>
            <a:pPr marL="0" indent="0">
              <a:buNone/>
            </a:pPr>
            <a:r>
              <a:rPr lang="ru-RU" sz="1600" dirty="0"/>
              <a:t>Если затвор не дойдет до крайнего переднего положения (помят патрон), то разобщающий выступ рычага взвода не войдет в выем на затворе, вследствие чего рычаг взвода не войдет в сцепление с шепталом и при очередном нажатии на спусковой крючок не повернет шептало и не произведет спуска курка. Этим исключается возможность выстрела, если патрон не полностью дослан в патронник.</a:t>
            </a:r>
          </a:p>
          <a:p>
            <a:endParaRPr lang="ru-RU" sz="1600" dirty="0"/>
          </a:p>
          <a:p>
            <a:endParaRPr lang="ru-RU" sz="1600" dirty="0"/>
          </a:p>
        </p:txBody>
      </p:sp>
    </p:spTree>
    <p:extLst>
      <p:ext uri="{BB962C8B-B14F-4D97-AF65-F5344CB8AC3E}">
        <p14:creationId xmlns:p14="http://schemas.microsoft.com/office/powerpoint/2010/main" val="23047045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2000" b="1" dirty="0"/>
              <a:t>Работа частей и механизмов пистолета Макарова после </a:t>
            </a:r>
            <a:r>
              <a:rPr lang="ru-RU" sz="2000" b="1" dirty="0" smtClean="0"/>
              <a:t>выстрела (продолжение)</a:t>
            </a:r>
            <a:r>
              <a:rPr lang="ru-RU" sz="2000" b="1" dirty="0"/>
              <a:t/>
            </a:r>
            <a:br>
              <a:rPr lang="ru-RU" sz="2000" b="1" dirty="0"/>
            </a:br>
            <a:endParaRPr lang="ru-RU" sz="2000" dirty="0"/>
          </a:p>
        </p:txBody>
      </p:sp>
      <p:pic>
        <p:nvPicPr>
          <p:cNvPr id="5122" name="Picture 2" descr="D:\01-ВК\01-ТЕМЫ\Т 9, Зан 1 - Основы ОП, АК-74, ПМ\9 мм ПМ\ПМ-Части и механизмы после выстрел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1043" y="1196752"/>
            <a:ext cx="6317301" cy="492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16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60040"/>
          </a:xfrm>
        </p:spPr>
        <p:txBody>
          <a:bodyPr>
            <a:normAutofit fontScale="90000"/>
          </a:bodyPr>
          <a:lstStyle/>
          <a:p>
            <a:r>
              <a:rPr lang="ru-RU" sz="2000" b="1" dirty="0" smtClean="0">
                <a:cs typeface="Arial" pitchFamily="34" charset="0"/>
              </a:rPr>
              <a:t>3.5   Порядок неполной разборки </a:t>
            </a:r>
            <a:r>
              <a:rPr lang="ru-RU" sz="2000" b="1" dirty="0">
                <a:cs typeface="Arial" pitchFamily="34" charset="0"/>
              </a:rPr>
              <a:t>и сборки </a:t>
            </a:r>
            <a:r>
              <a:rPr lang="ru-RU" sz="2000" b="1" dirty="0" smtClean="0">
                <a:cs typeface="Arial" pitchFamily="34" charset="0"/>
              </a:rPr>
              <a:t>пистолета ПМ</a:t>
            </a:r>
            <a:endParaRPr lang="ru-RU" sz="2000" b="1" dirty="0"/>
          </a:p>
        </p:txBody>
      </p:sp>
      <p:pic>
        <p:nvPicPr>
          <p:cNvPr id="6146" name="Picture 2" descr="D:\01-ВК\01-ТЕМЫ\Т 9, Зан 1 - Основы ОП, АК-74, ПМ\9 мм ПМ\ПМ-Неполная и полная разборк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7056784" cy="588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132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640960" cy="5472608"/>
          </a:xfrm>
          <a:noFill/>
        </p:spPr>
        <p:txBody>
          <a:bodyPr>
            <a:noAutofit/>
          </a:bodyPr>
          <a:lstStyle/>
          <a:p>
            <a:pPr marL="0" indent="450850" algn="just">
              <a:buNone/>
            </a:pPr>
            <a:r>
              <a:rPr lang="ru-RU" sz="2600" dirty="0" smtClean="0"/>
              <a:t>За  </a:t>
            </a:r>
            <a:r>
              <a:rPr lang="ru-RU" sz="2600" b="1" dirty="0" smtClean="0"/>
              <a:t>60 лет</a:t>
            </a:r>
            <a:r>
              <a:rPr lang="ru-RU" sz="2600" dirty="0" smtClean="0"/>
              <a:t> было выпущено </a:t>
            </a:r>
            <a:r>
              <a:rPr lang="ru-RU" sz="2600" b="1" dirty="0" smtClean="0">
                <a:solidFill>
                  <a:srgbClr val="0000CC"/>
                </a:solidFill>
              </a:rPr>
              <a:t>более 70 миллионов</a:t>
            </a:r>
            <a:r>
              <a:rPr lang="ru-RU" sz="2600" dirty="0" smtClean="0"/>
              <a:t> автоматов Калашникова различных модификаций.</a:t>
            </a:r>
          </a:p>
          <a:p>
            <a:pPr marL="0" indent="450850" algn="just">
              <a:buNone/>
            </a:pPr>
            <a:r>
              <a:rPr lang="ru-RU" sz="2600" dirty="0" smtClean="0"/>
              <a:t>Они состоят на вооружении </a:t>
            </a:r>
            <a:r>
              <a:rPr lang="ru-RU" sz="2600" b="1" dirty="0" smtClean="0">
                <a:solidFill>
                  <a:srgbClr val="0000CC"/>
                </a:solidFill>
              </a:rPr>
              <a:t>50</a:t>
            </a:r>
            <a:r>
              <a:rPr lang="ru-RU" sz="2600" dirty="0" smtClean="0"/>
              <a:t> иностранных армий. </a:t>
            </a:r>
          </a:p>
          <a:p>
            <a:pPr marL="0" indent="450850" algn="just">
              <a:buNone/>
            </a:pPr>
            <a:r>
              <a:rPr lang="ru-RU" sz="2600" dirty="0" smtClean="0"/>
              <a:t>Главный конкурент автоматов Калашникова - американская автоматическая винтовка </a:t>
            </a:r>
            <a:r>
              <a:rPr lang="ru-RU" sz="2600" b="1" dirty="0" smtClean="0">
                <a:solidFill>
                  <a:srgbClr val="0000CC"/>
                </a:solidFill>
              </a:rPr>
              <a:t>М16</a:t>
            </a:r>
            <a:r>
              <a:rPr lang="ru-RU" sz="2600" dirty="0" smtClean="0"/>
              <a:t> - была произведена в количестве примерно </a:t>
            </a:r>
            <a:r>
              <a:rPr lang="ru-RU" sz="2600" b="1" dirty="0" smtClean="0">
                <a:solidFill>
                  <a:srgbClr val="0000CC"/>
                </a:solidFill>
              </a:rPr>
              <a:t>8 миллионов штук</a:t>
            </a:r>
            <a:r>
              <a:rPr lang="ru-RU" sz="2600" dirty="0" smtClean="0"/>
              <a:t> и состоит на вооружении </a:t>
            </a:r>
            <a:r>
              <a:rPr lang="ru-RU" sz="2600" b="1" dirty="0" smtClean="0">
                <a:solidFill>
                  <a:srgbClr val="0000CC"/>
                </a:solidFill>
              </a:rPr>
              <a:t>27 армий мира</a:t>
            </a:r>
            <a:r>
              <a:rPr lang="ru-RU" sz="2600" dirty="0" smtClean="0"/>
              <a:t>. </a:t>
            </a:r>
          </a:p>
          <a:p>
            <a:pPr marL="0" indent="450850" algn="just">
              <a:buNone/>
            </a:pPr>
            <a:r>
              <a:rPr lang="ru-RU" sz="2600" dirty="0" smtClean="0"/>
              <a:t>На основе 7,62-мм автомата Калашникова создано семейство боевого и гражданского стрелкового оружия различных калибров, включая автоматы </a:t>
            </a:r>
            <a:r>
              <a:rPr lang="ru-RU" sz="2600" b="1" dirty="0" smtClean="0"/>
              <a:t>АКМ</a:t>
            </a:r>
            <a:r>
              <a:rPr lang="ru-RU" sz="2600" dirty="0" smtClean="0"/>
              <a:t> и </a:t>
            </a:r>
            <a:r>
              <a:rPr lang="ru-RU" sz="2600" b="1" dirty="0" smtClean="0"/>
              <a:t>АК-74</a:t>
            </a:r>
            <a:r>
              <a:rPr lang="ru-RU" sz="2600" dirty="0" smtClean="0"/>
              <a:t> и их модификации, ручной пулемет Калашникова, карабины и гладкоствольные ружья «Сайга» и другие, в том числе за рубежом СССР.</a:t>
            </a:r>
          </a:p>
          <a:p>
            <a:pPr marL="0" indent="450850" algn="just">
              <a:buNone/>
            </a:pPr>
            <a:r>
              <a:rPr lang="ru-RU" sz="2600" b="1" dirty="0" smtClean="0">
                <a:solidFill>
                  <a:srgbClr val="0000CC"/>
                </a:solidFill>
              </a:rPr>
              <a:t>5 государств мира имеют в гербе советский АКМ.</a:t>
            </a:r>
          </a:p>
        </p:txBody>
      </p:sp>
    </p:spTree>
    <p:extLst>
      <p:ext uri="{BB962C8B-B14F-4D97-AF65-F5344CB8AC3E}">
        <p14:creationId xmlns:p14="http://schemas.microsoft.com/office/powerpoint/2010/main" val="40725908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sz="2200" b="1" dirty="0" smtClean="0">
                <a:cs typeface="Arial" pitchFamily="34" charset="0"/>
              </a:rPr>
              <a:t>3.6  Приёмы </a:t>
            </a:r>
            <a:r>
              <a:rPr lang="ru-RU" sz="2200" b="1" dirty="0">
                <a:cs typeface="Arial" pitchFamily="34" charset="0"/>
              </a:rPr>
              <a:t>стрельбы из </a:t>
            </a:r>
            <a:r>
              <a:rPr lang="ru-RU" sz="2200" b="1" dirty="0" smtClean="0">
                <a:cs typeface="Arial" pitchFamily="34" charset="0"/>
              </a:rPr>
              <a:t>пистолета ПМ</a:t>
            </a:r>
            <a:r>
              <a:rPr lang="ru-RU" sz="2000" dirty="0">
                <a:solidFill>
                  <a:srgbClr val="FF0000"/>
                </a:solidFill>
                <a:cs typeface="Arial" pitchFamily="34" charset="0"/>
              </a:rPr>
              <a:t/>
            </a:r>
            <a:br>
              <a:rPr lang="ru-RU" sz="2000" dirty="0">
                <a:solidFill>
                  <a:srgbClr val="FF0000"/>
                </a:solidFill>
                <a:cs typeface="Arial" pitchFamily="34" charset="0"/>
              </a:rPr>
            </a:br>
            <a:endParaRPr lang="ru-RU" sz="2000" dirty="0"/>
          </a:p>
        </p:txBody>
      </p:sp>
      <p:sp>
        <p:nvSpPr>
          <p:cNvPr id="3" name="Объект 2"/>
          <p:cNvSpPr>
            <a:spLocks noGrp="1"/>
          </p:cNvSpPr>
          <p:nvPr>
            <p:ph idx="1"/>
          </p:nvPr>
        </p:nvSpPr>
        <p:spPr>
          <a:xfrm>
            <a:off x="251520" y="620688"/>
            <a:ext cx="8568952" cy="6048672"/>
          </a:xfrm>
        </p:spPr>
        <p:txBody>
          <a:bodyPr>
            <a:normAutofit/>
          </a:bodyPr>
          <a:lstStyle/>
          <a:p>
            <a:pPr marL="0" indent="0">
              <a:buNone/>
            </a:pPr>
            <a:r>
              <a:rPr lang="ru-RU" sz="1600" dirty="0" smtClean="0"/>
              <a:t>                                                                </a:t>
            </a:r>
            <a:r>
              <a:rPr lang="ru-RU" sz="1600" b="1" dirty="0" smtClean="0"/>
              <a:t>Общие положения</a:t>
            </a:r>
          </a:p>
          <a:p>
            <a:pPr marL="0" indent="0">
              <a:spcBef>
                <a:spcPts val="0"/>
              </a:spcBef>
              <a:buNone/>
            </a:pPr>
            <a:r>
              <a:rPr lang="ru-RU" sz="1600" dirty="0"/>
              <a:t>Стрельба из пистолета ведется из положения стоя, с колена, лежа, с руки и с упора или при движении на машине и т. п. </a:t>
            </a:r>
          </a:p>
          <a:p>
            <a:pPr marL="0" indent="0">
              <a:spcBef>
                <a:spcPts val="0"/>
              </a:spcBef>
              <a:buNone/>
            </a:pPr>
            <a:r>
              <a:rPr lang="ru-RU" sz="1600" dirty="0"/>
              <a:t>Стрельба из пистолета складывается из выполнения следующих приёмов:</a:t>
            </a:r>
          </a:p>
          <a:p>
            <a:pPr marL="0" lvl="0" indent="0">
              <a:spcBef>
                <a:spcPts val="0"/>
              </a:spcBef>
              <a:buNone/>
            </a:pPr>
            <a:r>
              <a:rPr lang="ru-RU" sz="1600" dirty="0" smtClean="0"/>
              <a:t>а)  </a:t>
            </a:r>
            <a:r>
              <a:rPr lang="ru-RU" sz="1600" b="1" dirty="0" smtClean="0"/>
              <a:t>Изготовка к стрельбе</a:t>
            </a:r>
            <a:r>
              <a:rPr lang="ru-RU" sz="1600" dirty="0" smtClean="0"/>
              <a:t> (заряжание пистолета, принятие положения для стрельбы);</a:t>
            </a:r>
          </a:p>
          <a:p>
            <a:pPr marL="0" lvl="0" indent="0">
              <a:spcBef>
                <a:spcPts val="0"/>
              </a:spcBef>
              <a:buNone/>
            </a:pPr>
            <a:r>
              <a:rPr lang="ru-RU" sz="1600" dirty="0" smtClean="0"/>
              <a:t>б)  </a:t>
            </a:r>
            <a:r>
              <a:rPr lang="ru-RU" sz="1600" b="1" dirty="0" smtClean="0"/>
              <a:t>Производство </a:t>
            </a:r>
            <a:r>
              <a:rPr lang="ru-RU" sz="1600" b="1" dirty="0"/>
              <a:t>выстрела</a:t>
            </a:r>
            <a:r>
              <a:rPr lang="ru-RU" sz="1600" dirty="0"/>
              <a:t> (прицеливание, спуск курка);</a:t>
            </a:r>
          </a:p>
          <a:p>
            <a:pPr marL="0" lvl="0" indent="0">
              <a:spcBef>
                <a:spcPts val="0"/>
              </a:spcBef>
              <a:buNone/>
            </a:pPr>
            <a:r>
              <a:rPr lang="ru-RU" sz="1600" dirty="0"/>
              <a:t>в</a:t>
            </a:r>
            <a:r>
              <a:rPr lang="ru-RU" sz="1600" dirty="0" smtClean="0"/>
              <a:t>)  </a:t>
            </a:r>
            <a:r>
              <a:rPr lang="ru-RU" sz="1600" b="1" dirty="0" smtClean="0"/>
              <a:t>Прекращение </a:t>
            </a:r>
            <a:r>
              <a:rPr lang="ru-RU" sz="1600" b="1" dirty="0"/>
              <a:t>стрельбы</a:t>
            </a:r>
            <a:r>
              <a:rPr lang="ru-RU" sz="1600" dirty="0"/>
              <a:t> (прекращение нажатия на хвост спускового крючка, включение предохранителя, разряжание пистолета</a:t>
            </a:r>
            <a:r>
              <a:rPr lang="ru-RU" sz="1600" dirty="0" smtClean="0"/>
              <a:t>).</a:t>
            </a:r>
            <a:endParaRPr lang="ru-RU" sz="1600" dirty="0"/>
          </a:p>
          <a:p>
            <a:pPr marL="0" lvl="0" indent="0">
              <a:spcBef>
                <a:spcPts val="0"/>
              </a:spcBef>
              <a:buNone/>
            </a:pPr>
            <a:endParaRPr lang="ru-RU" sz="1600" dirty="0" smtClean="0"/>
          </a:p>
          <a:p>
            <a:pPr marL="0" lvl="0" indent="0">
              <a:spcBef>
                <a:spcPts val="0"/>
              </a:spcBef>
              <a:buNone/>
            </a:pPr>
            <a:r>
              <a:rPr lang="ru-RU" sz="1600" b="1" dirty="0" smtClean="0">
                <a:solidFill>
                  <a:srgbClr val="FF0000"/>
                </a:solidFill>
              </a:rPr>
              <a:t>1. </a:t>
            </a:r>
            <a:r>
              <a:rPr lang="ru-RU" sz="1600" b="1" dirty="0">
                <a:solidFill>
                  <a:srgbClr val="FF0000"/>
                </a:solidFill>
              </a:rPr>
              <a:t>Изготовка к </a:t>
            </a:r>
            <a:r>
              <a:rPr lang="ru-RU" sz="1600" b="1" dirty="0" smtClean="0">
                <a:solidFill>
                  <a:srgbClr val="FF0000"/>
                </a:solidFill>
              </a:rPr>
              <a:t>стрельбе</a:t>
            </a:r>
            <a:r>
              <a:rPr lang="ru-RU" sz="1600" dirty="0" smtClean="0">
                <a:solidFill>
                  <a:srgbClr val="FF0000"/>
                </a:solidFill>
              </a:rPr>
              <a:t>.</a:t>
            </a:r>
          </a:p>
          <a:p>
            <a:pPr marL="0" indent="0">
              <a:spcBef>
                <a:spcPts val="0"/>
              </a:spcBef>
              <a:buNone/>
            </a:pPr>
            <a:r>
              <a:rPr lang="ru-RU" sz="1600" dirty="0"/>
              <a:t>При изготовке к стрельбе по команде </a:t>
            </a:r>
            <a:r>
              <a:rPr lang="ru-RU" sz="1600" b="1" dirty="0"/>
              <a:t>«Заряжай»</a:t>
            </a:r>
            <a:r>
              <a:rPr lang="ru-RU" sz="1600" dirty="0"/>
              <a:t> стреляющий должен:</a:t>
            </a:r>
          </a:p>
          <a:p>
            <a:pPr marL="0" indent="0">
              <a:spcBef>
                <a:spcPts val="0"/>
              </a:spcBef>
              <a:buNone/>
            </a:pPr>
            <a:r>
              <a:rPr lang="ru-RU" sz="1600" dirty="0" smtClean="0"/>
              <a:t>-   вынуть </a:t>
            </a:r>
            <a:r>
              <a:rPr lang="ru-RU" sz="1600" dirty="0"/>
              <a:t>пистолет из кобуры; извлечь магазин из основания рукоятки; вложить </a:t>
            </a:r>
            <a:r>
              <a:rPr lang="ru-RU" sz="1600" dirty="0" smtClean="0"/>
              <a:t>пистолет </a:t>
            </a:r>
            <a:r>
              <a:rPr lang="ru-RU" sz="1600" dirty="0"/>
              <a:t>в кобуру</a:t>
            </a:r>
            <a:r>
              <a:rPr lang="ru-RU" sz="1600" dirty="0" smtClean="0"/>
              <a:t>;</a:t>
            </a:r>
          </a:p>
          <a:p>
            <a:pPr marL="0" lvl="1" indent="0">
              <a:spcBef>
                <a:spcPts val="0"/>
              </a:spcBef>
              <a:buNone/>
            </a:pPr>
            <a:r>
              <a:rPr lang="ru-RU" sz="1600" dirty="0" smtClean="0"/>
              <a:t>-   снарядить </a:t>
            </a:r>
            <a:r>
              <a:rPr lang="ru-RU" sz="1600" dirty="0"/>
              <a:t>магазин патронами, для чего, удерживая магазин в левой  руке,  правой рукой вкладывать в магазин один за другим патроны, надавливая при этом большим пальцем до тех пор, пока патрон не зайдет за верхние загнутые края боковых стенок корпуса магазина, и придвигая его капсюлем вплотную к задней стенке корпуса магазина;</a:t>
            </a:r>
          </a:p>
          <a:p>
            <a:pPr marL="0" lvl="1" indent="0">
              <a:spcBef>
                <a:spcPts val="0"/>
              </a:spcBef>
              <a:buNone/>
            </a:pPr>
            <a:r>
              <a:rPr lang="ru-RU" sz="1600" dirty="0" smtClean="0"/>
              <a:t>-  вынуть </a:t>
            </a:r>
            <a:r>
              <a:rPr lang="ru-RU" sz="1600" dirty="0"/>
              <a:t>пистолет из кобуры и вставить магазин в основание рукоятки пистолета</a:t>
            </a:r>
            <a:r>
              <a:rPr lang="ru-RU" sz="1600" dirty="0" smtClean="0"/>
              <a:t>;</a:t>
            </a:r>
          </a:p>
          <a:p>
            <a:pPr marL="0" lvl="1" indent="0">
              <a:spcBef>
                <a:spcPts val="0"/>
              </a:spcBef>
              <a:buNone/>
            </a:pPr>
            <a:r>
              <a:rPr lang="ru-RU" sz="1600" dirty="0" smtClean="0"/>
              <a:t>-  дослать </a:t>
            </a:r>
            <a:r>
              <a:rPr lang="ru-RU" sz="1600" dirty="0"/>
              <a:t>патрон в патронник ствола, для чего выключить предохранитель (опустить флажок вниз), отвести левой рукой затвор в крайнее заднее положение и отпустить его</a:t>
            </a:r>
            <a:r>
              <a:rPr lang="ru-RU" sz="1600" dirty="0" smtClean="0"/>
              <a:t>;</a:t>
            </a:r>
          </a:p>
          <a:p>
            <a:pPr marL="0" lvl="1" indent="0">
              <a:spcBef>
                <a:spcPts val="0"/>
              </a:spcBef>
              <a:buNone/>
            </a:pPr>
            <a:r>
              <a:rPr lang="ru-RU" sz="1600" dirty="0" smtClean="0"/>
              <a:t>-  включить </a:t>
            </a:r>
            <a:r>
              <a:rPr lang="ru-RU" sz="1600" dirty="0"/>
              <a:t>предохранитель (перевести флажок предохранителя большим пальцем правой руки так, чтобы он закрыл красный кружок) и вложить пистолет в кобуру.</a:t>
            </a:r>
          </a:p>
          <a:p>
            <a:pPr>
              <a:spcBef>
                <a:spcPts val="0"/>
              </a:spcBef>
              <a:buFontTx/>
              <a:buChar char="-"/>
            </a:pPr>
            <a:endParaRPr lang="ru-RU" sz="1600" dirty="0"/>
          </a:p>
          <a:p>
            <a:pPr marL="0" lvl="0" indent="0">
              <a:spcBef>
                <a:spcPts val="0"/>
              </a:spcBef>
              <a:buNone/>
            </a:pPr>
            <a:endParaRPr lang="ru-RU" sz="1600" dirty="0">
              <a:solidFill>
                <a:srgbClr val="FF0000"/>
              </a:solidFill>
            </a:endParaRPr>
          </a:p>
          <a:p>
            <a:pPr marL="0" indent="0">
              <a:spcBef>
                <a:spcPts val="0"/>
              </a:spcBef>
              <a:buNone/>
            </a:pPr>
            <a:endParaRPr lang="ru-RU" sz="1600" b="1" dirty="0"/>
          </a:p>
        </p:txBody>
      </p:sp>
    </p:spTree>
    <p:extLst>
      <p:ext uri="{BB962C8B-B14F-4D97-AF65-F5344CB8AC3E}">
        <p14:creationId xmlns:p14="http://schemas.microsoft.com/office/powerpoint/2010/main" val="30697165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pPr lvl="0"/>
            <a:r>
              <a:rPr lang="ru-RU" sz="2000" b="1" dirty="0">
                <a:solidFill>
                  <a:srgbClr val="FF0000"/>
                </a:solidFill>
              </a:rPr>
              <a:t>1. Изготовка к стрельбе </a:t>
            </a:r>
            <a:r>
              <a:rPr lang="ru-RU" sz="2000" b="1" dirty="0" smtClean="0">
                <a:solidFill>
                  <a:srgbClr val="FF0000"/>
                </a:solidFill>
              </a:rPr>
              <a:t> (продолжение)</a:t>
            </a:r>
            <a:r>
              <a:rPr lang="ru-RU" sz="2000" dirty="0">
                <a:solidFill>
                  <a:srgbClr val="FF0000"/>
                </a:solidFill>
              </a:rPr>
              <a:t/>
            </a:r>
            <a:br>
              <a:rPr lang="ru-RU" sz="2000" dirty="0">
                <a:solidFill>
                  <a:srgbClr val="FF0000"/>
                </a:solidFill>
              </a:rPr>
            </a:br>
            <a:endParaRPr lang="ru-RU" sz="2000" dirty="0"/>
          </a:p>
        </p:txBody>
      </p:sp>
      <p:sp>
        <p:nvSpPr>
          <p:cNvPr id="3" name="Объект 2"/>
          <p:cNvSpPr>
            <a:spLocks noGrp="1"/>
          </p:cNvSpPr>
          <p:nvPr>
            <p:ph idx="1"/>
          </p:nvPr>
        </p:nvSpPr>
        <p:spPr>
          <a:xfrm>
            <a:off x="323528" y="620688"/>
            <a:ext cx="8568952" cy="5505475"/>
          </a:xfrm>
        </p:spPr>
        <p:txBody>
          <a:bodyPr>
            <a:normAutofit/>
          </a:bodyPr>
          <a:lstStyle/>
          <a:p>
            <a:pPr marL="0" indent="0">
              <a:spcBef>
                <a:spcPts val="0"/>
              </a:spcBef>
              <a:buNone/>
            </a:pPr>
            <a:r>
              <a:rPr lang="ru-RU" sz="1600" dirty="0" smtClean="0"/>
              <a:t>Для принятия </a:t>
            </a:r>
            <a:r>
              <a:rPr lang="ru-RU" sz="1600" dirty="0"/>
              <a:t>положения к стрельбе </a:t>
            </a:r>
            <a:r>
              <a:rPr lang="ru-RU" sz="1600" dirty="0" smtClean="0"/>
              <a:t>«</a:t>
            </a:r>
            <a:r>
              <a:rPr lang="ru-RU" sz="1600" b="1" dirty="0" smtClean="0"/>
              <a:t>СТОЯ» </a:t>
            </a:r>
            <a:r>
              <a:rPr lang="ru-RU" sz="1600" dirty="0" smtClean="0"/>
              <a:t>необходимо:</a:t>
            </a:r>
          </a:p>
          <a:p>
            <a:pPr marL="0" indent="0">
              <a:spcBef>
                <a:spcPts val="0"/>
              </a:spcBef>
              <a:buNone/>
            </a:pPr>
            <a:r>
              <a:rPr lang="ru-RU" sz="1600" dirty="0" smtClean="0"/>
              <a:t>-   повернуться </a:t>
            </a:r>
            <a:r>
              <a:rPr lang="ru-RU" sz="1600" dirty="0"/>
              <a:t>вполоборота налево и, не приставляя правой ноги, выставить ее вперед по направлению к цели на ширину плеч (как удобнее по росту), распределив тяжесть тела равномерно на обе ноги</a:t>
            </a:r>
            <a:r>
              <a:rPr lang="ru-RU" sz="1600" dirty="0" smtClean="0"/>
              <a:t>;</a:t>
            </a:r>
          </a:p>
          <a:p>
            <a:pPr marL="0" indent="0">
              <a:spcBef>
                <a:spcPts val="0"/>
              </a:spcBef>
              <a:buNone/>
            </a:pPr>
            <a:r>
              <a:rPr lang="ru-RU" sz="1600" dirty="0" smtClean="0"/>
              <a:t>-   отстегнуть </a:t>
            </a:r>
            <a:r>
              <a:rPr lang="ru-RU" sz="1600" dirty="0"/>
              <a:t>крышку и вынуть пистолет из кобуры</a:t>
            </a:r>
            <a:r>
              <a:rPr lang="ru-RU" sz="1600" dirty="0" smtClean="0"/>
              <a:t>;</a:t>
            </a:r>
          </a:p>
          <a:p>
            <a:pPr marL="0" indent="0">
              <a:spcBef>
                <a:spcPts val="0"/>
              </a:spcBef>
              <a:buNone/>
            </a:pPr>
            <a:r>
              <a:rPr lang="ru-RU" sz="1600" dirty="0" smtClean="0"/>
              <a:t>-   держать </a:t>
            </a:r>
            <a:r>
              <a:rPr lang="ru-RU" sz="1600" dirty="0"/>
              <a:t>пистолет отвесно дульной частью вверх против правого глаза, сохраняя при этом положение кисти руки на высоте подбородка; левая рука должна быть свободно опущена вдоль тела или заложена за спину</a:t>
            </a:r>
            <a:r>
              <a:rPr lang="ru-RU" sz="1600" dirty="0" smtClean="0"/>
              <a:t>;</a:t>
            </a:r>
          </a:p>
          <a:p>
            <a:pPr marL="0" indent="0">
              <a:spcBef>
                <a:spcPts val="0"/>
              </a:spcBef>
              <a:buNone/>
            </a:pPr>
            <a:r>
              <a:rPr lang="ru-RU" sz="1600" dirty="0" smtClean="0"/>
              <a:t>-   удерживая </a:t>
            </a:r>
            <a:r>
              <a:rPr lang="ru-RU" sz="1600" dirty="0"/>
              <a:t>пистолет дульной частью вверх, наложить большой палец правой руки на флажок предохранителя и опустить его вниз (выключить предохранитель); вложить указательный палец в спус­ковую скобу, не касаясь спускового крючка.</a:t>
            </a:r>
          </a:p>
        </p:txBody>
      </p:sp>
      <p:pic>
        <p:nvPicPr>
          <p:cNvPr id="7170" name="Picture 2" descr="D:\01-ВК\01-ТЕМЫ\Т 9, Зан 1 - Основы ОП, АК-74, ПМ\ПМ - стрельба сто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284984"/>
            <a:ext cx="1689301" cy="328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8498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rmAutofit fontScale="90000"/>
          </a:bodyPr>
          <a:lstStyle/>
          <a:p>
            <a:r>
              <a:rPr lang="ru-RU" sz="2000" b="1" dirty="0" smtClean="0">
                <a:solidFill>
                  <a:srgbClr val="FF0000"/>
                </a:solidFill>
              </a:rPr>
              <a:t>1. Изготовка </a:t>
            </a:r>
            <a:r>
              <a:rPr lang="ru-RU" sz="2000" b="1" dirty="0">
                <a:solidFill>
                  <a:srgbClr val="FF0000"/>
                </a:solidFill>
              </a:rPr>
              <a:t>к стрельбе  (продолжение)</a:t>
            </a:r>
            <a:r>
              <a:rPr lang="ru-RU" sz="1600" dirty="0">
                <a:solidFill>
                  <a:srgbClr val="FF0000"/>
                </a:solidFill>
              </a:rPr>
              <a:t/>
            </a:r>
            <a:br>
              <a:rPr lang="ru-RU" sz="1600" dirty="0">
                <a:solidFill>
                  <a:srgbClr val="FF0000"/>
                </a:solidFill>
              </a:rPr>
            </a:br>
            <a:endParaRPr lang="ru-RU" sz="1600" dirty="0"/>
          </a:p>
        </p:txBody>
      </p:sp>
      <p:sp>
        <p:nvSpPr>
          <p:cNvPr id="3" name="Объект 2"/>
          <p:cNvSpPr>
            <a:spLocks noGrp="1"/>
          </p:cNvSpPr>
          <p:nvPr>
            <p:ph idx="1"/>
          </p:nvPr>
        </p:nvSpPr>
        <p:spPr>
          <a:xfrm>
            <a:off x="251520" y="620688"/>
            <a:ext cx="8568952" cy="5505475"/>
          </a:xfrm>
        </p:spPr>
        <p:txBody>
          <a:bodyPr>
            <a:normAutofit/>
          </a:bodyPr>
          <a:lstStyle/>
          <a:p>
            <a:pPr marL="0" indent="0">
              <a:spcBef>
                <a:spcPts val="0"/>
              </a:spcBef>
              <a:buNone/>
            </a:pPr>
            <a:r>
              <a:rPr lang="ru-RU" sz="1600" b="1" dirty="0"/>
              <a:t>Для принятия положения к стрельбе </a:t>
            </a:r>
            <a:r>
              <a:rPr lang="ru-RU" sz="1600" b="1" dirty="0" smtClean="0"/>
              <a:t>С КОЛЕНА</a:t>
            </a:r>
            <a:r>
              <a:rPr lang="ru-RU" sz="1600" dirty="0"/>
              <a:t> </a:t>
            </a:r>
            <a:r>
              <a:rPr lang="ru-RU" sz="1600" dirty="0" smtClean="0"/>
              <a:t>нужно </a:t>
            </a:r>
            <a:r>
              <a:rPr lang="ru-RU" sz="1600" dirty="0"/>
              <a:t>выставить назад левую ногу так, чтобы носок ступни ее был против каблука правой ноги</a:t>
            </a:r>
            <a:r>
              <a:rPr lang="ru-RU" sz="1600" dirty="0" smtClean="0"/>
              <a:t>;</a:t>
            </a:r>
          </a:p>
          <a:p>
            <a:pPr marL="0" indent="0">
              <a:spcBef>
                <a:spcPts val="0"/>
              </a:spcBef>
              <a:buNone/>
            </a:pPr>
            <a:r>
              <a:rPr lang="ru-RU" sz="1600" dirty="0" smtClean="0"/>
              <a:t>-   быстро </a:t>
            </a:r>
            <a:r>
              <a:rPr lang="ru-RU" sz="1600" dirty="0"/>
              <a:t>опуститься на левое колено и присесть на каблук; </a:t>
            </a:r>
            <a:endParaRPr lang="ru-RU" sz="1600" dirty="0" smtClean="0"/>
          </a:p>
          <a:p>
            <a:pPr marL="0" indent="0">
              <a:spcBef>
                <a:spcPts val="0"/>
              </a:spcBef>
              <a:buNone/>
            </a:pPr>
            <a:r>
              <a:rPr lang="ru-RU" sz="1600" dirty="0" smtClean="0"/>
              <a:t>-   правую </a:t>
            </a:r>
            <a:r>
              <a:rPr lang="ru-RU" sz="1600" dirty="0"/>
              <a:t>ногу от колена до ступни держать по возможности отвесно, носок ступни </a:t>
            </a:r>
            <a:r>
              <a:rPr lang="ru-RU" sz="1600" dirty="0" smtClean="0"/>
              <a:t>- </a:t>
            </a:r>
            <a:r>
              <a:rPr lang="ru-RU" sz="1600" dirty="0"/>
              <a:t>в направлении на цель; </a:t>
            </a:r>
            <a:endParaRPr lang="ru-RU" sz="1600" dirty="0" smtClean="0"/>
          </a:p>
          <a:p>
            <a:pPr marL="0" indent="0">
              <a:spcBef>
                <a:spcPts val="0"/>
              </a:spcBef>
              <a:buNone/>
            </a:pPr>
            <a:r>
              <a:rPr lang="ru-RU" sz="1600" dirty="0" smtClean="0"/>
              <a:t>-   вынуть </a:t>
            </a:r>
            <a:r>
              <a:rPr lang="ru-RU" sz="1600" dirty="0"/>
              <a:t>пистолет из кобуры, выключить предохранитель (опустить флажок вниз); </a:t>
            </a:r>
            <a:endParaRPr lang="ru-RU" sz="1600" dirty="0" smtClean="0"/>
          </a:p>
          <a:p>
            <a:pPr marL="0" indent="0">
              <a:spcBef>
                <a:spcPts val="0"/>
              </a:spcBef>
              <a:buNone/>
            </a:pPr>
            <a:r>
              <a:rPr lang="ru-RU" sz="1600" dirty="0" smtClean="0"/>
              <a:t>-   поставить </a:t>
            </a:r>
            <a:r>
              <a:rPr lang="ru-RU" sz="1600" dirty="0"/>
              <a:t>курок на боевой взвод, если стрельба будет вестись с предва­рительным взведением </a:t>
            </a:r>
            <a:r>
              <a:rPr lang="ru-RU" sz="1600" dirty="0" smtClean="0"/>
              <a:t>курка.</a:t>
            </a:r>
          </a:p>
          <a:p>
            <a:pPr>
              <a:spcBef>
                <a:spcPts val="0"/>
              </a:spcBef>
              <a:buFontTx/>
              <a:buChar char="-"/>
            </a:pPr>
            <a:endParaRPr lang="ru-RU" sz="1600" dirty="0"/>
          </a:p>
          <a:p>
            <a:pPr>
              <a:spcBef>
                <a:spcPts val="0"/>
              </a:spcBef>
            </a:pPr>
            <a:endParaRPr lang="ru-RU" sz="1600" dirty="0"/>
          </a:p>
        </p:txBody>
      </p:sp>
      <p:pic>
        <p:nvPicPr>
          <p:cNvPr id="8194" name="Picture 2" descr="D:\01-ВК\01-ТЕМЫ\Т 9, Зан 1 - Основы ОП, АК-74, ПМ\ПМ - C КОЛЕН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564904"/>
            <a:ext cx="2739394" cy="383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0319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Autofit/>
          </a:bodyPr>
          <a:lstStyle/>
          <a:p>
            <a:r>
              <a:rPr lang="ru-RU" sz="2000" b="1" dirty="0" smtClean="0">
                <a:solidFill>
                  <a:srgbClr val="FF0000"/>
                </a:solidFill>
              </a:rPr>
              <a:t>1. Изготовка </a:t>
            </a:r>
            <a:r>
              <a:rPr lang="ru-RU" sz="2000" b="1" dirty="0">
                <a:solidFill>
                  <a:srgbClr val="FF0000"/>
                </a:solidFill>
              </a:rPr>
              <a:t>к стрельбе  (продолжение)</a:t>
            </a:r>
            <a:r>
              <a:rPr lang="ru-RU" sz="2000" dirty="0">
                <a:solidFill>
                  <a:srgbClr val="FF0000"/>
                </a:solidFill>
              </a:rPr>
              <a:t/>
            </a:r>
            <a:br>
              <a:rPr lang="ru-RU" sz="2000" dirty="0">
                <a:solidFill>
                  <a:srgbClr val="FF0000"/>
                </a:solidFill>
              </a:rPr>
            </a:br>
            <a:endParaRPr lang="ru-RU" sz="2000" dirty="0"/>
          </a:p>
        </p:txBody>
      </p:sp>
      <p:sp>
        <p:nvSpPr>
          <p:cNvPr id="3" name="Объект 2"/>
          <p:cNvSpPr>
            <a:spLocks noGrp="1"/>
          </p:cNvSpPr>
          <p:nvPr>
            <p:ph idx="1"/>
          </p:nvPr>
        </p:nvSpPr>
        <p:spPr>
          <a:xfrm>
            <a:off x="251520" y="620688"/>
            <a:ext cx="8640960" cy="5832648"/>
          </a:xfrm>
        </p:spPr>
        <p:txBody>
          <a:bodyPr>
            <a:normAutofit/>
          </a:bodyPr>
          <a:lstStyle/>
          <a:p>
            <a:pPr marL="0" indent="0">
              <a:spcBef>
                <a:spcPts val="0"/>
              </a:spcBef>
              <a:buNone/>
            </a:pPr>
            <a:r>
              <a:rPr lang="ru-RU" sz="1600" b="1" dirty="0"/>
              <a:t>Для принятия положения к стрельбе </a:t>
            </a:r>
            <a:r>
              <a:rPr lang="ru-RU" sz="1600" b="1" dirty="0" smtClean="0"/>
              <a:t>ЛЕЖА  </a:t>
            </a:r>
            <a:r>
              <a:rPr lang="ru-RU" sz="1600" dirty="0" smtClean="0"/>
              <a:t>следует </a:t>
            </a:r>
            <a:r>
              <a:rPr lang="ru-RU" sz="1600" dirty="0"/>
              <a:t>сделать полный шаг правой ногой вперед и немного вправо</a:t>
            </a:r>
            <a:r>
              <a:rPr lang="ru-RU" sz="1600" dirty="0" smtClean="0"/>
              <a:t>;</a:t>
            </a:r>
          </a:p>
          <a:p>
            <a:pPr marL="0" indent="0">
              <a:spcBef>
                <a:spcPts val="0"/>
              </a:spcBef>
              <a:buNone/>
            </a:pPr>
            <a:r>
              <a:rPr lang="ru-RU" sz="1600" dirty="0" smtClean="0"/>
              <a:t>-   наклоняясь </a:t>
            </a:r>
            <a:r>
              <a:rPr lang="ru-RU" sz="1600" dirty="0"/>
              <a:t>вперед, опуститься на левое колено и поставить левую руку на землю впереди себя пальцами вправо; </a:t>
            </a:r>
            <a:endParaRPr lang="ru-RU" sz="1600" dirty="0" smtClean="0"/>
          </a:p>
          <a:p>
            <a:pPr marL="0" indent="0">
              <a:spcBef>
                <a:spcPts val="0"/>
              </a:spcBef>
              <a:buNone/>
            </a:pPr>
            <a:r>
              <a:rPr lang="ru-RU" sz="1600" dirty="0" smtClean="0"/>
              <a:t>-   опираясь последовательно </a:t>
            </a:r>
            <a:r>
              <a:rPr lang="ru-RU" sz="1600" dirty="0"/>
              <a:t>на бедро левой ноги и предплечье левой руки, лечь на левый бок и быстро повернуться на живот, раскинув ноги слегка в стороны носками </a:t>
            </a:r>
            <a:r>
              <a:rPr lang="ru-RU" sz="1600" dirty="0" smtClean="0"/>
              <a:t>наружу</a:t>
            </a:r>
            <a:r>
              <a:rPr lang="ru-RU" sz="1600" dirty="0"/>
              <a:t>;</a:t>
            </a:r>
            <a:endParaRPr lang="ru-RU" sz="1600" dirty="0" smtClean="0"/>
          </a:p>
          <a:p>
            <a:pPr marL="0" indent="0">
              <a:spcBef>
                <a:spcPts val="0"/>
              </a:spcBef>
              <a:buNone/>
            </a:pPr>
            <a:r>
              <a:rPr lang="ru-RU" sz="1600" dirty="0" smtClean="0"/>
              <a:t>-   вынуть </a:t>
            </a:r>
            <a:r>
              <a:rPr lang="ru-RU" sz="1600" dirty="0"/>
              <a:t>пистолет из кобуры, выключить предохранитель и поставить курок на боевой </a:t>
            </a:r>
            <a:r>
              <a:rPr lang="ru-RU" sz="1600" dirty="0" smtClean="0"/>
              <a:t>взвод; -   </a:t>
            </a:r>
          </a:p>
          <a:p>
            <a:pPr marL="0" indent="0">
              <a:spcBef>
                <a:spcPts val="0"/>
              </a:spcBef>
              <a:buNone/>
            </a:pPr>
            <a:r>
              <a:rPr lang="ru-RU" sz="1600" dirty="0" smtClean="0"/>
              <a:t>-   вложить </a:t>
            </a:r>
            <a:r>
              <a:rPr lang="ru-RU" sz="1600" dirty="0"/>
              <a:t>указательный палец правой руки в спусковую скобу, не касаясь спускового крючка</a:t>
            </a:r>
            <a:r>
              <a:rPr lang="ru-RU" sz="1600" dirty="0" smtClean="0"/>
              <a:t>.</a:t>
            </a:r>
          </a:p>
          <a:p>
            <a:pPr>
              <a:spcBef>
                <a:spcPts val="0"/>
              </a:spcBef>
              <a:buFontTx/>
              <a:buChar char="-"/>
            </a:pPr>
            <a:endParaRPr lang="ru-RU" sz="1600" dirty="0"/>
          </a:p>
          <a:p>
            <a:pPr>
              <a:spcBef>
                <a:spcPts val="0"/>
              </a:spcBef>
              <a:buFontTx/>
              <a:buChar char="-"/>
            </a:pPr>
            <a:endParaRPr lang="ru-RU" sz="1600" dirty="0"/>
          </a:p>
        </p:txBody>
      </p:sp>
      <p:pic>
        <p:nvPicPr>
          <p:cNvPr id="9218" name="Picture 2" descr="D:\01-ВК\01-ТЕМЫ\Т 9, Зан 1 - Основы ОП, АК-74, ПМ\ПМ - Леж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2"/>
            <a:ext cx="8337366" cy="24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166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sz="2000" b="1" dirty="0" smtClean="0">
                <a:solidFill>
                  <a:srgbClr val="FF0000"/>
                </a:solidFill>
              </a:rPr>
              <a:t>2. Производство выстрела </a:t>
            </a:r>
            <a:r>
              <a:rPr lang="ru-RU" sz="2000" dirty="0">
                <a:solidFill>
                  <a:srgbClr val="FF0000"/>
                </a:solidFill>
              </a:rPr>
              <a:t/>
            </a:r>
            <a:br>
              <a:rPr lang="ru-RU" sz="2000" dirty="0">
                <a:solidFill>
                  <a:srgbClr val="FF0000"/>
                </a:solidFill>
              </a:rPr>
            </a:br>
            <a:endParaRPr lang="ru-RU" sz="2000" dirty="0"/>
          </a:p>
        </p:txBody>
      </p:sp>
      <p:sp>
        <p:nvSpPr>
          <p:cNvPr id="3" name="Объект 2"/>
          <p:cNvSpPr>
            <a:spLocks noGrp="1"/>
          </p:cNvSpPr>
          <p:nvPr>
            <p:ph idx="1"/>
          </p:nvPr>
        </p:nvSpPr>
        <p:spPr>
          <a:xfrm>
            <a:off x="457200" y="692696"/>
            <a:ext cx="8229600" cy="5808138"/>
          </a:xfrm>
        </p:spPr>
        <p:txBody>
          <a:bodyPr>
            <a:normAutofit lnSpcReduction="10000"/>
          </a:bodyPr>
          <a:lstStyle/>
          <a:p>
            <a:pPr marL="0" indent="0">
              <a:spcBef>
                <a:spcPts val="0"/>
              </a:spcBef>
              <a:buNone/>
            </a:pPr>
            <a:r>
              <a:rPr lang="ru-RU" sz="1500" dirty="0" smtClean="0"/>
              <a:t>        Для </a:t>
            </a:r>
            <a:r>
              <a:rPr lang="ru-RU" sz="1500" dirty="0"/>
              <a:t>производства выстрела из всех положений для стрельбы надо: </a:t>
            </a:r>
            <a:endParaRPr lang="ru-RU" sz="1500" dirty="0" smtClean="0"/>
          </a:p>
          <a:p>
            <a:pPr marL="0" indent="0">
              <a:spcBef>
                <a:spcPts val="0"/>
              </a:spcBef>
              <a:buNone/>
            </a:pPr>
            <a:r>
              <a:rPr lang="ru-RU" sz="1500" dirty="0" smtClean="0"/>
              <a:t>-   выбрать </a:t>
            </a:r>
            <a:r>
              <a:rPr lang="ru-RU" sz="1500" dirty="0"/>
              <a:t>точку прицеливания; не прекращая наблюдения за целью, вытянуть правую руку с </a:t>
            </a:r>
            <a:r>
              <a:rPr lang="ru-RU" sz="1500" dirty="0" smtClean="0"/>
              <a:t>пистолетом </a:t>
            </a:r>
            <a:r>
              <a:rPr lang="ru-RU" sz="1500" dirty="0"/>
              <a:t>вперед, удерживая пистолет за рукоятку кистью правой руки; </a:t>
            </a:r>
            <a:endParaRPr lang="ru-RU" sz="1500" dirty="0" smtClean="0"/>
          </a:p>
          <a:p>
            <a:pPr marL="0" indent="0">
              <a:spcBef>
                <a:spcPts val="0"/>
              </a:spcBef>
              <a:buNone/>
            </a:pPr>
            <a:r>
              <a:rPr lang="ru-RU" sz="1500" dirty="0" smtClean="0"/>
              <a:t>-  наложить </a:t>
            </a:r>
            <a:r>
              <a:rPr lang="ru-RU" sz="1500" dirty="0"/>
              <a:t>указательный палец этой руки первым суставом на хвост спускового крючка; вытянуть по левой стороне рукоятки большой палец правой руки параллельно направлению </a:t>
            </a:r>
            <a:r>
              <a:rPr lang="ru-RU" sz="1500" dirty="0" smtClean="0"/>
              <a:t>ствола;</a:t>
            </a:r>
            <a:endParaRPr lang="ru-RU" sz="1500" dirty="0"/>
          </a:p>
          <a:p>
            <a:pPr marL="0" indent="0">
              <a:spcBef>
                <a:spcPts val="0"/>
              </a:spcBef>
              <a:buNone/>
            </a:pPr>
            <a:r>
              <a:rPr lang="ru-RU" sz="1500" dirty="0" smtClean="0"/>
              <a:t>-   вытянутую </a:t>
            </a:r>
            <a:r>
              <a:rPr lang="ru-RU" sz="1500" dirty="0"/>
              <a:t>правую руку держать свободно, без напряжения, кисть этой руки держать в плоскости, проходящей через ось канала ствола и локоть </a:t>
            </a:r>
            <a:r>
              <a:rPr lang="ru-RU" sz="1500" dirty="0" smtClean="0"/>
              <a:t>руки; </a:t>
            </a:r>
          </a:p>
          <a:p>
            <a:pPr marL="0" indent="0">
              <a:spcBef>
                <a:spcPts val="0"/>
              </a:spcBef>
              <a:buNone/>
            </a:pPr>
            <a:r>
              <a:rPr lang="ru-RU" sz="1500" dirty="0" smtClean="0"/>
              <a:t>-   рукоятку </a:t>
            </a:r>
            <a:r>
              <a:rPr lang="ru-RU" sz="1500" dirty="0"/>
              <a:t>пистолета не сжимать и держать ее по возможности однообразно</a:t>
            </a:r>
            <a:r>
              <a:rPr lang="ru-RU" sz="1500" dirty="0" smtClean="0"/>
              <a:t>.</a:t>
            </a:r>
            <a:endParaRPr lang="ru-RU" sz="1500" b="1" dirty="0" smtClean="0"/>
          </a:p>
          <a:p>
            <a:pPr marL="0" indent="0">
              <a:spcBef>
                <a:spcPts val="0"/>
              </a:spcBef>
              <a:buNone/>
            </a:pPr>
            <a:r>
              <a:rPr lang="ru-RU" sz="1500" b="1" dirty="0"/>
              <a:t> </a:t>
            </a:r>
            <a:r>
              <a:rPr lang="ru-RU" sz="1500" b="1" dirty="0" smtClean="0"/>
              <a:t>     Для </a:t>
            </a:r>
            <a:r>
              <a:rPr lang="ru-RU" sz="1500" b="1" dirty="0"/>
              <a:t>прицеливания</a:t>
            </a:r>
            <a:r>
              <a:rPr lang="ru-RU" sz="1500" dirty="0"/>
              <a:t> задержать дыхание на естественном выдохе, зажмурить левый глаз, а правым смотреть </a:t>
            </a:r>
            <a:r>
              <a:rPr lang="ru-RU" sz="1500" dirty="0" smtClean="0"/>
              <a:t>через </a:t>
            </a:r>
            <a:r>
              <a:rPr lang="ru-RU" sz="1500" dirty="0"/>
              <a:t>прорезь целика на мушку так, чтобы мушка пришлась посредине прорези, а вершина ее наравне с верхними краями целика; в таком положении подвести пистолет под точку прицеливания (не сваливая его) и одновременно начать нажим на хвост спускового крючка</a:t>
            </a:r>
            <a:r>
              <a:rPr lang="ru-RU" sz="1500" dirty="0" smtClean="0"/>
              <a:t>.</a:t>
            </a:r>
          </a:p>
          <a:p>
            <a:pPr marL="0" indent="0">
              <a:spcBef>
                <a:spcPts val="0"/>
              </a:spcBef>
              <a:buNone/>
            </a:pPr>
            <a:r>
              <a:rPr lang="ru-RU" sz="1500" b="1" dirty="0" smtClean="0"/>
              <a:t>   Для </a:t>
            </a:r>
            <a:r>
              <a:rPr lang="ru-RU" sz="1500" b="1" dirty="0"/>
              <a:t>спуска курка </a:t>
            </a:r>
            <a:r>
              <a:rPr lang="ru-RU" sz="1500" dirty="0"/>
              <a:t>необходимо, удерживая дыхание, плавно нажимать первым суставом указательного пальца на хвост спускового крючка, пока курок незаметно для стреляющего, как бы сам собой, не сорвется с боевого взвода, т. е. пока не произойдет выстрела.</a:t>
            </a:r>
          </a:p>
          <a:p>
            <a:pPr marL="0" indent="0">
              <a:spcBef>
                <a:spcPts val="0"/>
              </a:spcBef>
              <a:buNone/>
            </a:pPr>
            <a:r>
              <a:rPr lang="ru-RU" sz="1500" dirty="0" smtClean="0"/>
              <a:t>         При </a:t>
            </a:r>
            <a:r>
              <a:rPr lang="ru-RU" sz="1500" dirty="0"/>
              <a:t>взведенном предварительно курке следует иметь в виду, что спусковой крючок имеет некоторый свободный ход, при котором выстрела не произойдет.</a:t>
            </a:r>
          </a:p>
          <a:p>
            <a:pPr marL="0" indent="0">
              <a:spcBef>
                <a:spcPts val="0"/>
              </a:spcBef>
              <a:buNone/>
            </a:pPr>
            <a:r>
              <a:rPr lang="ru-RU" sz="1500" dirty="0" smtClean="0"/>
              <a:t>         При нажиме на хвост спускового крючка давление пальца производить прямо назад. Стреляющий должен плавно увеличивать давление на хвост спускового крючка в течение того времени, когда вершина ровной мушки совмещается с точкой прицеливания, когда же мушка отклонится от точки прицеливания, стреляющий должен, не увеличивая, но и не ослабляя давления, выправить наводку и, как только ровная мушка опять совместится с точкой прицеливания, вновь плавно усилить нажим на хвост спускового крючка.</a:t>
            </a:r>
          </a:p>
          <a:p>
            <a:pPr marL="0" indent="0">
              <a:spcBef>
                <a:spcPts val="0"/>
              </a:spcBef>
              <a:buNone/>
            </a:pPr>
            <a:r>
              <a:rPr lang="ru-RU" sz="1600" dirty="0" smtClean="0"/>
              <a:t>          Если стреляющий, нажимая на хвост спускового крючка, почувствует, что не может больше не дышать, надо, не ослабляя и не усиливая нажима пальца, перевести дыхание и, вновь задержав его, продолжать плавно дожимать хвост спускового крючка.</a:t>
            </a:r>
          </a:p>
          <a:p>
            <a:pPr marL="0" indent="0">
              <a:spcBef>
                <a:spcPts val="0"/>
              </a:spcBef>
              <a:buNone/>
            </a:pPr>
            <a:endParaRPr lang="ru-RU" sz="1500" dirty="0"/>
          </a:p>
          <a:p>
            <a:pPr marL="0" indent="0">
              <a:spcBef>
                <a:spcPts val="0"/>
              </a:spcBef>
              <a:buNone/>
            </a:pPr>
            <a:endParaRPr lang="ru-RU" sz="1500" dirty="0"/>
          </a:p>
        </p:txBody>
      </p:sp>
    </p:spTree>
    <p:extLst>
      <p:ext uri="{BB962C8B-B14F-4D97-AF65-F5344CB8AC3E}">
        <p14:creationId xmlns:p14="http://schemas.microsoft.com/office/powerpoint/2010/main" val="38797954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357190"/>
          </a:xfrm>
        </p:spPr>
        <p:txBody>
          <a:bodyPr>
            <a:normAutofit fontScale="90000"/>
          </a:bodyPr>
          <a:lstStyle/>
          <a:p>
            <a:r>
              <a:rPr lang="ru-RU" sz="2000" b="1" dirty="0" smtClean="0">
                <a:solidFill>
                  <a:srgbClr val="FF0000"/>
                </a:solidFill>
              </a:rPr>
              <a:t>3. Прекращение стрельбы</a:t>
            </a:r>
            <a:endParaRPr lang="ru-RU" sz="2000" dirty="0"/>
          </a:p>
        </p:txBody>
      </p:sp>
      <p:sp>
        <p:nvSpPr>
          <p:cNvPr id="3" name="Содержимое 2"/>
          <p:cNvSpPr>
            <a:spLocks noGrp="1"/>
          </p:cNvSpPr>
          <p:nvPr>
            <p:ph idx="1"/>
          </p:nvPr>
        </p:nvSpPr>
        <p:spPr>
          <a:xfrm>
            <a:off x="457200" y="642918"/>
            <a:ext cx="8229600" cy="5929354"/>
          </a:xfrm>
        </p:spPr>
        <p:txBody>
          <a:bodyPr>
            <a:normAutofit/>
          </a:bodyPr>
          <a:lstStyle/>
          <a:p>
            <a:pPr>
              <a:spcBef>
                <a:spcPts val="0"/>
              </a:spcBef>
              <a:buNone/>
            </a:pPr>
            <a:r>
              <a:rPr lang="ru-RU" sz="1600" dirty="0" smtClean="0"/>
              <a:t>Прекращение стрельбы может быть </a:t>
            </a:r>
            <a:r>
              <a:rPr lang="ru-RU" sz="1600" b="1" dirty="0" smtClean="0"/>
              <a:t>временное и полное.</a:t>
            </a:r>
            <a:endParaRPr lang="ru-RU" sz="1600" dirty="0" smtClean="0"/>
          </a:p>
          <a:p>
            <a:pPr>
              <a:spcBef>
                <a:spcPts val="0"/>
              </a:spcBef>
              <a:buNone/>
            </a:pPr>
            <a:r>
              <a:rPr lang="ru-RU" sz="1600" b="1" dirty="0" smtClean="0"/>
              <a:t>Для временного прекращения стрельбы</a:t>
            </a:r>
            <a:r>
              <a:rPr lang="ru-RU" sz="1600" dirty="0" smtClean="0"/>
              <a:t> подается команда</a:t>
            </a:r>
            <a:r>
              <a:rPr lang="ru-RU" sz="1600" b="1" dirty="0" smtClean="0"/>
              <a:t> «Стой».</a:t>
            </a:r>
            <a:r>
              <a:rPr lang="ru-RU" sz="1600" dirty="0" smtClean="0"/>
              <a:t> По этой команде </a:t>
            </a:r>
          </a:p>
          <a:p>
            <a:pPr>
              <a:spcBef>
                <a:spcPts val="0"/>
              </a:spcBef>
              <a:buNone/>
            </a:pPr>
            <a:r>
              <a:rPr lang="ru-RU" sz="1600" dirty="0" smtClean="0"/>
              <a:t>стреляющий должен  прекратить нажим на хвост спускового крючка; удерживая пистолет в </a:t>
            </a:r>
          </a:p>
          <a:p>
            <a:pPr>
              <a:spcBef>
                <a:spcPts val="0"/>
              </a:spcBef>
              <a:buNone/>
            </a:pPr>
            <a:r>
              <a:rPr lang="ru-RU" sz="1600" dirty="0" smtClean="0"/>
              <a:t>правой руке, большим пальцем этой руки поднять флажок предохранителя вверх так, чтобы </a:t>
            </a:r>
          </a:p>
          <a:p>
            <a:pPr>
              <a:spcBef>
                <a:spcPts val="0"/>
              </a:spcBef>
              <a:buNone/>
            </a:pPr>
            <a:r>
              <a:rPr lang="ru-RU" sz="1600" dirty="0" smtClean="0"/>
              <a:t>он закрыл красный кружок (включить предохранитель), и, если нужно, перезарядить </a:t>
            </a:r>
          </a:p>
          <a:p>
            <a:pPr>
              <a:spcBef>
                <a:spcPts val="0"/>
              </a:spcBef>
              <a:buNone/>
            </a:pPr>
            <a:r>
              <a:rPr lang="ru-RU" sz="1600" dirty="0" smtClean="0"/>
              <a:t>пистолет.</a:t>
            </a:r>
          </a:p>
          <a:p>
            <a:pPr>
              <a:spcBef>
                <a:spcPts val="0"/>
              </a:spcBef>
              <a:buNone/>
            </a:pPr>
            <a:r>
              <a:rPr lang="ru-RU" sz="1600" dirty="0" smtClean="0"/>
              <a:t>      Для </a:t>
            </a:r>
            <a:r>
              <a:rPr lang="ru-RU" sz="1600" b="1" dirty="0" err="1" smtClean="0"/>
              <a:t>перезаряжания</a:t>
            </a:r>
            <a:r>
              <a:rPr lang="ru-RU" sz="1600" dirty="0" smtClean="0"/>
              <a:t> пистолета надо:</a:t>
            </a:r>
          </a:p>
          <a:p>
            <a:pPr>
              <a:spcBef>
                <a:spcPts val="0"/>
              </a:spcBef>
              <a:buNone/>
            </a:pPr>
            <a:r>
              <a:rPr lang="ru-RU" sz="1600" dirty="0" smtClean="0"/>
              <a:t>-    извлечь магазин из основания рукоятки пистолета; </a:t>
            </a:r>
          </a:p>
          <a:p>
            <a:pPr>
              <a:spcBef>
                <a:spcPts val="0"/>
              </a:spcBef>
              <a:buNone/>
            </a:pPr>
            <a:r>
              <a:rPr lang="ru-RU" sz="1600" dirty="0" smtClean="0"/>
              <a:t>-    вставить снаряженный магазин в основание рукоятки;</a:t>
            </a:r>
          </a:p>
          <a:p>
            <a:pPr>
              <a:spcBef>
                <a:spcPts val="0"/>
              </a:spcBef>
              <a:buFontTx/>
              <a:buChar char="-"/>
            </a:pPr>
            <a:r>
              <a:rPr lang="ru-RU" sz="1600" dirty="0" smtClean="0"/>
              <a:t>если предстоит стрельба, выключить предохранитель (опустить флажок вниз) и, если </a:t>
            </a:r>
          </a:p>
          <a:p>
            <a:pPr>
              <a:spcBef>
                <a:spcPts val="0"/>
              </a:spcBef>
              <a:buNone/>
            </a:pPr>
            <a:r>
              <a:rPr lang="ru-RU" sz="1600" dirty="0" smtClean="0"/>
              <a:t>стрельба будет вестись с предварительным взведением курка, поставить курок на боевой </a:t>
            </a:r>
          </a:p>
          <a:p>
            <a:pPr>
              <a:spcBef>
                <a:spcPts val="0"/>
              </a:spcBef>
              <a:buNone/>
            </a:pPr>
            <a:r>
              <a:rPr lang="ru-RU" sz="1600" dirty="0" smtClean="0"/>
              <a:t>взвод. (Если перед </a:t>
            </a:r>
            <a:r>
              <a:rPr lang="ru-RU" sz="1600" dirty="0" err="1" smtClean="0"/>
              <a:t>перезаряжанием</a:t>
            </a:r>
            <a:r>
              <a:rPr lang="ru-RU" sz="1600" dirty="0" smtClean="0"/>
              <a:t> были израсходованы все патроны, необходимо отвести </a:t>
            </a:r>
          </a:p>
          <a:p>
            <a:pPr>
              <a:spcBef>
                <a:spcPts val="0"/>
              </a:spcBef>
              <a:buNone/>
            </a:pPr>
            <a:r>
              <a:rPr lang="ru-RU" sz="1600" dirty="0" smtClean="0"/>
              <a:t>затвор назад и отпустить его.)</a:t>
            </a:r>
          </a:p>
          <a:p>
            <a:pPr>
              <a:spcBef>
                <a:spcPts val="0"/>
              </a:spcBef>
              <a:buNone/>
            </a:pPr>
            <a:r>
              <a:rPr lang="ru-RU" sz="1600" dirty="0" smtClean="0"/>
              <a:t>     Для</a:t>
            </a:r>
            <a:r>
              <a:rPr lang="ru-RU" sz="1600" b="1" dirty="0" smtClean="0"/>
              <a:t> полного прекращения стрельбы</a:t>
            </a:r>
            <a:r>
              <a:rPr lang="ru-RU" sz="1600" dirty="0" smtClean="0"/>
              <a:t> подается команда</a:t>
            </a:r>
            <a:r>
              <a:rPr lang="ru-RU" sz="1600" b="1" dirty="0" smtClean="0"/>
              <a:t> «Разряжай».</a:t>
            </a:r>
            <a:endParaRPr lang="ru-RU" sz="1600" dirty="0" smtClean="0"/>
          </a:p>
          <a:p>
            <a:pPr>
              <a:spcBef>
                <a:spcPts val="0"/>
              </a:spcBef>
              <a:buNone/>
            </a:pPr>
            <a:r>
              <a:rPr lang="ru-RU" sz="1600" dirty="0" smtClean="0"/>
              <a:t>     По этой команде стреляющий должен:</a:t>
            </a:r>
          </a:p>
          <a:p>
            <a:pPr>
              <a:spcBef>
                <a:spcPts val="0"/>
              </a:spcBef>
              <a:buNone/>
            </a:pPr>
            <a:r>
              <a:rPr lang="ru-RU" sz="1600" dirty="0" smtClean="0"/>
              <a:t>-   прекратить нажим на хвост спускового крючка;</a:t>
            </a:r>
          </a:p>
          <a:p>
            <a:pPr>
              <a:spcBef>
                <a:spcPts val="0"/>
              </a:spcBef>
              <a:buNone/>
            </a:pPr>
            <a:r>
              <a:rPr lang="ru-RU" sz="1600" dirty="0" smtClean="0"/>
              <a:t>-   включить предохранитель;</a:t>
            </a:r>
          </a:p>
          <a:p>
            <a:pPr>
              <a:spcBef>
                <a:spcPts val="0"/>
              </a:spcBef>
              <a:buNone/>
            </a:pPr>
            <a:r>
              <a:rPr lang="ru-RU" sz="1600" dirty="0" smtClean="0"/>
              <a:t>-   разрядить пистолет.</a:t>
            </a:r>
          </a:p>
          <a:p>
            <a:pPr>
              <a:spcBef>
                <a:spcPts val="0"/>
              </a:spcBef>
              <a:buNone/>
            </a:pPr>
            <a:r>
              <a:rPr lang="ru-RU" sz="1600" dirty="0" smtClean="0"/>
              <a:t>    Для </a:t>
            </a:r>
            <a:r>
              <a:rPr lang="ru-RU" sz="1600" b="1" dirty="0" err="1" smtClean="0"/>
              <a:t>разряжания</a:t>
            </a:r>
            <a:r>
              <a:rPr lang="ru-RU" sz="1600" dirty="0" smtClean="0"/>
              <a:t> пистолета надо:</a:t>
            </a:r>
          </a:p>
          <a:p>
            <a:pPr>
              <a:spcBef>
                <a:spcPts val="0"/>
              </a:spcBef>
              <a:buNone/>
            </a:pPr>
            <a:r>
              <a:rPr lang="ru-RU" sz="1600" dirty="0" smtClean="0"/>
              <a:t>-   извлечь магазин из основания рукоятки;</a:t>
            </a:r>
          </a:p>
          <a:p>
            <a:pPr>
              <a:spcBef>
                <a:spcPts val="0"/>
              </a:spcBef>
              <a:buNone/>
            </a:pPr>
            <a:r>
              <a:rPr lang="ru-RU" sz="1600" dirty="0" smtClean="0"/>
              <a:t>-   выключить   предохранитель (опустить флажок вниз);</a:t>
            </a:r>
          </a:p>
          <a:p>
            <a:pPr>
              <a:spcBef>
                <a:spcPts val="0"/>
              </a:spcBef>
              <a:buFontTx/>
              <a:buChar char="-"/>
            </a:pPr>
            <a:endParaRPr lang="ru-RU" sz="1600" dirty="0" smtClean="0"/>
          </a:p>
          <a:p>
            <a:endParaRPr lang="ru-RU" sz="1600" dirty="0"/>
          </a:p>
        </p:txBody>
      </p:sp>
    </p:spTree>
    <p:extLst>
      <p:ext uri="{BB962C8B-B14F-4D97-AF65-F5344CB8AC3E}">
        <p14:creationId xmlns:p14="http://schemas.microsoft.com/office/powerpoint/2010/main" val="7173507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r>
              <a:rPr lang="ru-RU" sz="2000" b="1" dirty="0" smtClean="0">
                <a:solidFill>
                  <a:srgbClr val="FF0000"/>
                </a:solidFill>
              </a:rPr>
              <a:t>3. Прекращение стрельбы (продолжение)</a:t>
            </a:r>
            <a:endParaRPr lang="ru-RU" sz="2000" dirty="0"/>
          </a:p>
        </p:txBody>
      </p:sp>
      <p:sp>
        <p:nvSpPr>
          <p:cNvPr id="3" name="Содержимое 2"/>
          <p:cNvSpPr>
            <a:spLocks noGrp="1"/>
          </p:cNvSpPr>
          <p:nvPr>
            <p:ph idx="1"/>
          </p:nvPr>
        </p:nvSpPr>
        <p:spPr>
          <a:xfrm>
            <a:off x="457200" y="928670"/>
            <a:ext cx="8229600" cy="5197493"/>
          </a:xfrm>
        </p:spPr>
        <p:txBody>
          <a:bodyPr>
            <a:normAutofit/>
          </a:bodyPr>
          <a:lstStyle/>
          <a:p>
            <a:pPr>
              <a:spcBef>
                <a:spcPts val="0"/>
              </a:spcBef>
              <a:buFontTx/>
              <a:buChar char="-"/>
            </a:pPr>
            <a:r>
              <a:rPr lang="ru-RU" sz="1600" dirty="0" smtClean="0"/>
              <a:t>извлечь патрон из патронника, для чего, удерживая пистолет в правой руке за  рукоятку, </a:t>
            </a:r>
          </a:p>
          <a:p>
            <a:pPr>
              <a:spcBef>
                <a:spcPts val="0"/>
              </a:spcBef>
              <a:buNone/>
            </a:pPr>
            <a:r>
              <a:rPr lang="ru-RU" sz="1600" dirty="0" smtClean="0"/>
              <a:t>левой рукой отвести затвор назад и отпустить его; поднять с земли (пола) патрон, </a:t>
            </a:r>
          </a:p>
          <a:p>
            <a:pPr>
              <a:spcBef>
                <a:spcPts val="0"/>
              </a:spcBef>
              <a:buNone/>
            </a:pPr>
            <a:r>
              <a:rPr lang="ru-RU" sz="1600" dirty="0" smtClean="0"/>
              <a:t>выброшенный затвором из патронника, и обтереть его ветошью;</a:t>
            </a:r>
          </a:p>
          <a:p>
            <a:pPr>
              <a:spcBef>
                <a:spcPts val="0"/>
              </a:spcBef>
              <a:buNone/>
            </a:pPr>
            <a:r>
              <a:rPr lang="ru-RU" sz="1600" dirty="0" smtClean="0"/>
              <a:t>-   включить предохранитель;</a:t>
            </a:r>
          </a:p>
          <a:p>
            <a:pPr>
              <a:spcBef>
                <a:spcPts val="0"/>
              </a:spcBef>
              <a:buNone/>
            </a:pPr>
            <a:r>
              <a:rPr lang="ru-RU" sz="1600" dirty="0" smtClean="0"/>
              <a:t>-   вложить пистолет в кобуру;</a:t>
            </a:r>
          </a:p>
          <a:p>
            <a:pPr>
              <a:spcBef>
                <a:spcPts val="0"/>
              </a:spcBef>
              <a:buNone/>
            </a:pPr>
            <a:r>
              <a:rPr lang="ru-RU" sz="1600" dirty="0" smtClean="0"/>
              <a:t>-   вынуть патроны из магазина: взяв магазин в левую руку, большим пальцем правой руки </a:t>
            </a:r>
          </a:p>
          <a:p>
            <a:pPr>
              <a:spcBef>
                <a:spcPts val="0"/>
              </a:spcBef>
              <a:buNone/>
            </a:pPr>
            <a:r>
              <a:rPr lang="ru-RU" sz="1600" dirty="0" smtClean="0"/>
              <a:t>сдвинуть патроны один за другим вперед по </a:t>
            </a:r>
            <a:r>
              <a:rPr lang="ru-RU" sz="1600" dirty="0" err="1" smtClean="0"/>
              <a:t>подавателю</a:t>
            </a:r>
            <a:r>
              <a:rPr lang="ru-RU" sz="1600" dirty="0" smtClean="0"/>
              <a:t> магазина и подхватить их ладонью </a:t>
            </a:r>
          </a:p>
          <a:p>
            <a:pPr>
              <a:spcBef>
                <a:spcPts val="0"/>
              </a:spcBef>
              <a:buNone/>
            </a:pPr>
            <a:r>
              <a:rPr lang="ru-RU" sz="1600" dirty="0" smtClean="0"/>
              <a:t>той же руки </a:t>
            </a:r>
          </a:p>
          <a:p>
            <a:pPr>
              <a:spcBef>
                <a:spcPts val="0"/>
              </a:spcBef>
              <a:buFontTx/>
              <a:buChar char="-"/>
            </a:pPr>
            <a:r>
              <a:rPr lang="ru-RU" sz="1600" dirty="0" smtClean="0"/>
              <a:t>вынуть пистолет из кобуры; вставить магазин в основание рукоятки; снова вложить </a:t>
            </a:r>
          </a:p>
          <a:p>
            <a:pPr>
              <a:spcBef>
                <a:spcPts val="0"/>
              </a:spcBef>
              <a:buNone/>
            </a:pPr>
            <a:r>
              <a:rPr lang="ru-RU" sz="1600" dirty="0" smtClean="0"/>
              <a:t>пистолет в кобуру и застегнуть крышку кобуры.</a:t>
            </a:r>
          </a:p>
          <a:p>
            <a:pPr>
              <a:spcBef>
                <a:spcPts val="0"/>
              </a:spcBef>
              <a:buNone/>
            </a:pPr>
            <a:endParaRPr lang="ru-RU" sz="1600" dirty="0" smtClean="0"/>
          </a:p>
        </p:txBody>
      </p:sp>
      <p:pic>
        <p:nvPicPr>
          <p:cNvPr id="4" name="Рисунок 3" descr="Рис. 59. Как вынуть патроны из магазина"/>
          <p:cNvPicPr/>
          <p:nvPr/>
        </p:nvPicPr>
        <p:blipFill>
          <a:blip r:embed="rId2">
            <a:extLst>
              <a:ext uri="{28A0092B-C50C-407E-A947-70E740481C1C}">
                <a14:useLocalDpi xmlns:a14="http://schemas.microsoft.com/office/drawing/2010/main" val="0"/>
              </a:ext>
            </a:extLst>
          </a:blip>
          <a:srcRect/>
          <a:stretch>
            <a:fillRect/>
          </a:stretch>
        </p:blipFill>
        <p:spPr bwMode="auto">
          <a:xfrm>
            <a:off x="5143504" y="3357562"/>
            <a:ext cx="2378710" cy="3095625"/>
          </a:xfrm>
          <a:prstGeom prst="rect">
            <a:avLst/>
          </a:prstGeom>
          <a:noFill/>
          <a:ln>
            <a:noFill/>
          </a:ln>
        </p:spPr>
      </p:pic>
    </p:spTree>
    <p:extLst>
      <p:ext uri="{BB962C8B-B14F-4D97-AF65-F5344CB8AC3E}">
        <p14:creationId xmlns:p14="http://schemas.microsoft.com/office/powerpoint/2010/main" val="35887013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r>
              <a:rPr lang="ru-RU" sz="2000" b="1" dirty="0" smtClean="0">
                <a:solidFill>
                  <a:srgbClr val="FF0000"/>
                </a:solidFill>
              </a:rPr>
              <a:t>3. Прекращение стрельбы (продолжение)</a:t>
            </a:r>
            <a:endParaRPr lang="ru-RU" sz="2000" dirty="0"/>
          </a:p>
        </p:txBody>
      </p:sp>
      <p:sp>
        <p:nvSpPr>
          <p:cNvPr id="3" name="Содержимое 2"/>
          <p:cNvSpPr>
            <a:spLocks noGrp="1"/>
          </p:cNvSpPr>
          <p:nvPr>
            <p:ph idx="1"/>
          </p:nvPr>
        </p:nvSpPr>
        <p:spPr>
          <a:xfrm>
            <a:off x="457200" y="785794"/>
            <a:ext cx="8229600" cy="5340369"/>
          </a:xfrm>
        </p:spPr>
        <p:txBody>
          <a:bodyPr>
            <a:normAutofit/>
          </a:bodyPr>
          <a:lstStyle/>
          <a:p>
            <a:pPr>
              <a:spcBef>
                <a:spcPts val="0"/>
              </a:spcBef>
              <a:buNone/>
            </a:pPr>
            <a:r>
              <a:rPr lang="ru-RU" sz="1600" dirty="0" smtClean="0"/>
              <a:t>            По команде</a:t>
            </a:r>
            <a:r>
              <a:rPr lang="ru-RU" sz="1600" b="1" dirty="0" smtClean="0"/>
              <a:t> «Оружие - к осмотру»</a:t>
            </a:r>
            <a:r>
              <a:rPr lang="ru-RU" sz="1600" dirty="0" smtClean="0"/>
              <a:t> стреляющий обязан:</a:t>
            </a:r>
          </a:p>
          <a:p>
            <a:pPr>
              <a:spcBef>
                <a:spcPts val="0"/>
              </a:spcBef>
              <a:buNone/>
            </a:pPr>
            <a:r>
              <a:rPr lang="ru-RU" sz="1600" dirty="0" smtClean="0"/>
              <a:t>-   левой рукой вынуть магазин из основания рукоятки  пистолета  и вложить его под </a:t>
            </a:r>
          </a:p>
          <a:p>
            <a:pPr>
              <a:spcBef>
                <a:spcPts val="0"/>
              </a:spcBef>
              <a:buNone/>
            </a:pPr>
            <a:r>
              <a:rPr lang="ru-RU" sz="1600" dirty="0" smtClean="0"/>
              <a:t>большой палец правой руки впереди предохранителя так, чтобы подаватель </a:t>
            </a:r>
          </a:p>
          <a:p>
            <a:pPr>
              <a:spcBef>
                <a:spcPts val="0"/>
              </a:spcBef>
              <a:buNone/>
            </a:pPr>
            <a:r>
              <a:rPr lang="ru-RU" sz="1600" dirty="0" smtClean="0"/>
              <a:t>магазина был на 2-3 см выше затвора;</a:t>
            </a:r>
          </a:p>
          <a:p>
            <a:pPr>
              <a:spcBef>
                <a:spcPts val="0"/>
              </a:spcBef>
              <a:buNone/>
            </a:pPr>
            <a:r>
              <a:rPr lang="ru-RU" sz="1600" dirty="0" smtClean="0"/>
              <a:t>-   после осмотра оружия руководителем стрельбы взять магазин в левую руку;</a:t>
            </a:r>
          </a:p>
          <a:p>
            <a:pPr>
              <a:spcBef>
                <a:spcPts val="0"/>
              </a:spcBef>
              <a:buFontTx/>
              <a:buChar char="-"/>
            </a:pPr>
            <a:r>
              <a:rPr lang="ru-RU" sz="1600" dirty="0" smtClean="0"/>
              <a:t>большим пальцем правой руки нажать на кнопку затворной задержки и освободить </a:t>
            </a:r>
          </a:p>
          <a:p>
            <a:pPr>
              <a:spcBef>
                <a:spcPts val="0"/>
              </a:spcBef>
              <a:buNone/>
            </a:pPr>
            <a:r>
              <a:rPr lang="ru-RU" sz="1600" dirty="0" smtClean="0"/>
              <a:t>затвор;</a:t>
            </a:r>
          </a:p>
          <a:p>
            <a:pPr>
              <a:spcBef>
                <a:spcPts val="0"/>
              </a:spcBef>
              <a:buNone/>
            </a:pPr>
            <a:r>
              <a:rPr lang="ru-RU" sz="1600" dirty="0" smtClean="0"/>
              <a:t>-   нажав на спусковой крючок, произвести контрольный спуск курка;</a:t>
            </a:r>
          </a:p>
          <a:p>
            <a:pPr>
              <a:spcBef>
                <a:spcPts val="0"/>
              </a:spcBef>
              <a:buNone/>
            </a:pPr>
            <a:r>
              <a:rPr lang="ru-RU" sz="1600" dirty="0" smtClean="0"/>
              <a:t>-   поставить предохранитель в положение «Предохранение»;</a:t>
            </a:r>
          </a:p>
          <a:p>
            <a:pPr>
              <a:spcBef>
                <a:spcPts val="0"/>
              </a:spcBef>
              <a:buNone/>
            </a:pPr>
            <a:r>
              <a:rPr lang="ru-RU" sz="1600" dirty="0" smtClean="0"/>
              <a:t>-   вставить магазин в основание рукоятки;</a:t>
            </a:r>
          </a:p>
          <a:p>
            <a:pPr>
              <a:spcBef>
                <a:spcPts val="0"/>
              </a:spcBef>
              <a:buFontTx/>
              <a:buChar char="-"/>
            </a:pPr>
            <a:r>
              <a:rPr lang="ru-RU" sz="1600" dirty="0" smtClean="0"/>
              <a:t>вложить пистолет в кобуру и застегнуть крышку кобуры.</a:t>
            </a:r>
          </a:p>
          <a:p>
            <a:pPr>
              <a:spcBef>
                <a:spcPts val="0"/>
              </a:spcBef>
              <a:buFontTx/>
              <a:buChar char="-"/>
            </a:pPr>
            <a:endParaRPr lang="ru-RU" sz="1600" dirty="0" smtClean="0"/>
          </a:p>
          <a:p>
            <a:endParaRPr lang="ru-RU" sz="1600" dirty="0"/>
          </a:p>
        </p:txBody>
      </p:sp>
      <p:pic>
        <p:nvPicPr>
          <p:cNvPr id="4" name="Рисунок 3" descr="Рис. 60. Положение пистолета и магазина в руке по команде &quot;Оружие к осмотру&quot;"/>
          <p:cNvPicPr/>
          <p:nvPr/>
        </p:nvPicPr>
        <p:blipFill>
          <a:blip r:embed="rId2">
            <a:extLst>
              <a:ext uri="{28A0092B-C50C-407E-A947-70E740481C1C}">
                <a14:useLocalDpi xmlns:a14="http://schemas.microsoft.com/office/drawing/2010/main" val="0"/>
              </a:ext>
            </a:extLst>
          </a:blip>
          <a:srcRect/>
          <a:stretch>
            <a:fillRect/>
          </a:stretch>
        </p:blipFill>
        <p:spPr bwMode="auto">
          <a:xfrm>
            <a:off x="2571736" y="3643314"/>
            <a:ext cx="3714776" cy="2857520"/>
          </a:xfrm>
          <a:prstGeom prst="rect">
            <a:avLst/>
          </a:prstGeom>
          <a:noFill/>
          <a:ln>
            <a:noFill/>
          </a:ln>
        </p:spPr>
      </p:pic>
    </p:spTree>
    <p:extLst>
      <p:ext uri="{BB962C8B-B14F-4D97-AF65-F5344CB8AC3E}">
        <p14:creationId xmlns:p14="http://schemas.microsoft.com/office/powerpoint/2010/main" val="41164882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3"/>
          </a:xfrm>
        </p:spPr>
        <p:txBody>
          <a:bodyPr>
            <a:noAutofit/>
          </a:bodyPr>
          <a:lstStyle/>
          <a:p>
            <a:r>
              <a:rPr lang="ru-RU" sz="2400" b="1" dirty="0" smtClean="0">
                <a:solidFill>
                  <a:srgbClr val="FF0000"/>
                </a:solidFill>
              </a:rPr>
              <a:t>Нормативы № 13, № 14  Курса стрельб</a:t>
            </a:r>
            <a:r>
              <a:rPr lang="ru-RU" sz="2400" dirty="0" smtClean="0">
                <a:solidFill>
                  <a:srgbClr val="FF0000"/>
                </a:solidFill>
              </a:rPr>
              <a:t/>
            </a:r>
            <a:br>
              <a:rPr lang="ru-RU" sz="2400" dirty="0" smtClean="0">
                <a:solidFill>
                  <a:srgbClr val="FF0000"/>
                </a:solidFill>
              </a:rPr>
            </a:br>
            <a:endParaRPr lang="ru-RU" sz="2400" dirty="0">
              <a:solidFill>
                <a:srgbClr val="FF0000"/>
              </a:solidFill>
            </a:endParaRPr>
          </a:p>
        </p:txBody>
      </p:sp>
      <p:sp>
        <p:nvSpPr>
          <p:cNvPr id="3" name="Содержимое 2"/>
          <p:cNvSpPr>
            <a:spLocks noGrp="1"/>
          </p:cNvSpPr>
          <p:nvPr>
            <p:ph idx="1"/>
          </p:nvPr>
        </p:nvSpPr>
        <p:spPr>
          <a:xfrm>
            <a:off x="285720" y="785794"/>
            <a:ext cx="8501122" cy="5340369"/>
          </a:xfrm>
          <a:noFill/>
        </p:spPr>
        <p:txBody>
          <a:bodyPr>
            <a:normAutofit/>
          </a:bodyPr>
          <a:lstStyle/>
          <a:p>
            <a:pPr>
              <a:buNone/>
            </a:pPr>
            <a:r>
              <a:rPr lang="ru-RU" sz="2000" dirty="0" smtClean="0"/>
              <a:t> </a:t>
            </a:r>
            <a:r>
              <a:rPr lang="ru-RU" sz="2400" b="1" dirty="0" smtClean="0">
                <a:solidFill>
                  <a:srgbClr val="FF0000"/>
                </a:solidFill>
              </a:rPr>
              <a:t>Неполная разборка автомата АК-74</a:t>
            </a:r>
            <a:r>
              <a:rPr lang="ru-RU" sz="2400" dirty="0" smtClean="0">
                <a:solidFill>
                  <a:srgbClr val="FF0000"/>
                </a:solidFill>
              </a:rPr>
              <a:t>  (</a:t>
            </a:r>
            <a:r>
              <a:rPr lang="ru-RU" sz="2400" b="1" dirty="0" smtClean="0">
                <a:solidFill>
                  <a:srgbClr val="FF0000"/>
                </a:solidFill>
              </a:rPr>
              <a:t>Норматив № 13</a:t>
            </a:r>
            <a:r>
              <a:rPr lang="ru-RU" sz="2400" dirty="0" smtClean="0">
                <a:solidFill>
                  <a:srgbClr val="FF0000"/>
                </a:solidFill>
              </a:rPr>
              <a:t>).</a:t>
            </a:r>
          </a:p>
          <a:p>
            <a:pPr>
              <a:buNone/>
            </a:pPr>
            <a:r>
              <a:rPr lang="ru-RU" sz="2400" dirty="0" smtClean="0"/>
              <a:t> Отлично                         -      </a:t>
            </a:r>
            <a:r>
              <a:rPr lang="ru-RU" sz="2400" b="1" dirty="0" smtClean="0">
                <a:solidFill>
                  <a:srgbClr val="0000CC"/>
                </a:solidFill>
              </a:rPr>
              <a:t>15 сек;</a:t>
            </a:r>
            <a:endParaRPr lang="ru-RU" sz="2400" dirty="0" smtClean="0">
              <a:solidFill>
                <a:srgbClr val="0000CC"/>
              </a:solidFill>
            </a:endParaRPr>
          </a:p>
          <a:p>
            <a:pPr>
              <a:buNone/>
            </a:pPr>
            <a:r>
              <a:rPr lang="ru-RU" sz="2400" dirty="0" smtClean="0"/>
              <a:t>Хорошо                           -</a:t>
            </a:r>
            <a:r>
              <a:rPr lang="ru-RU" sz="2400" b="1" dirty="0" smtClean="0"/>
              <a:t>      </a:t>
            </a:r>
            <a:r>
              <a:rPr lang="ru-RU" sz="2400" b="1" dirty="0" smtClean="0">
                <a:solidFill>
                  <a:srgbClr val="0000CC"/>
                </a:solidFill>
              </a:rPr>
              <a:t>17 сек;</a:t>
            </a:r>
            <a:r>
              <a:rPr lang="ru-RU" sz="2400" b="1" dirty="0" smtClean="0"/>
              <a:t> </a:t>
            </a:r>
            <a:endParaRPr lang="ru-RU" sz="2400" dirty="0" smtClean="0"/>
          </a:p>
          <a:p>
            <a:pPr>
              <a:buNone/>
            </a:pPr>
            <a:r>
              <a:rPr lang="ru-RU" sz="2400" dirty="0" smtClean="0"/>
              <a:t> Удовлетворительно    -      </a:t>
            </a:r>
            <a:r>
              <a:rPr lang="ru-RU" sz="2400" b="1" dirty="0" smtClean="0">
                <a:solidFill>
                  <a:srgbClr val="0000CC"/>
                </a:solidFill>
              </a:rPr>
              <a:t>19 сек</a:t>
            </a:r>
            <a:r>
              <a:rPr lang="ru-RU" sz="2400" dirty="0" smtClean="0">
                <a:solidFill>
                  <a:srgbClr val="0000CC"/>
                </a:solidFill>
              </a:rPr>
              <a:t>.</a:t>
            </a:r>
          </a:p>
          <a:p>
            <a:pPr>
              <a:buNone/>
            </a:pPr>
            <a:endParaRPr lang="ru-RU" sz="2400" b="1" dirty="0" smtClean="0"/>
          </a:p>
          <a:p>
            <a:pPr>
              <a:buNone/>
            </a:pPr>
            <a:r>
              <a:rPr lang="ru-RU" sz="2400" b="1" dirty="0" smtClean="0">
                <a:solidFill>
                  <a:srgbClr val="FF0000"/>
                </a:solidFill>
              </a:rPr>
              <a:t>Сборка после неполной разборки автомата АК-74</a:t>
            </a:r>
            <a:r>
              <a:rPr lang="ru-RU" sz="2400" dirty="0" smtClean="0">
                <a:solidFill>
                  <a:srgbClr val="FF0000"/>
                </a:solidFill>
              </a:rPr>
              <a:t>  </a:t>
            </a:r>
          </a:p>
          <a:p>
            <a:pPr>
              <a:buNone/>
            </a:pPr>
            <a:r>
              <a:rPr lang="ru-RU" sz="2400" dirty="0" smtClean="0">
                <a:solidFill>
                  <a:srgbClr val="FF0000"/>
                </a:solidFill>
              </a:rPr>
              <a:t>(</a:t>
            </a:r>
            <a:r>
              <a:rPr lang="ru-RU" sz="2400" b="1" dirty="0" smtClean="0">
                <a:solidFill>
                  <a:srgbClr val="FF0000"/>
                </a:solidFill>
              </a:rPr>
              <a:t>Норматив № 14</a:t>
            </a:r>
            <a:r>
              <a:rPr lang="ru-RU" sz="2400" dirty="0" smtClean="0">
                <a:solidFill>
                  <a:srgbClr val="FF0000"/>
                </a:solidFill>
              </a:rPr>
              <a:t>).</a:t>
            </a:r>
          </a:p>
          <a:p>
            <a:pPr>
              <a:buNone/>
            </a:pPr>
            <a:endParaRPr lang="ru-RU" sz="2400" dirty="0" smtClean="0">
              <a:solidFill>
                <a:srgbClr val="FF0000"/>
              </a:solidFill>
            </a:endParaRPr>
          </a:p>
          <a:p>
            <a:pPr>
              <a:buNone/>
            </a:pPr>
            <a:r>
              <a:rPr lang="ru-RU" sz="2400" dirty="0" smtClean="0">
                <a:solidFill>
                  <a:srgbClr val="FF0000"/>
                </a:solidFill>
              </a:rPr>
              <a:t> </a:t>
            </a:r>
            <a:r>
              <a:rPr lang="ru-RU" sz="2400" dirty="0" smtClean="0"/>
              <a:t>Отлично                         -      </a:t>
            </a:r>
            <a:r>
              <a:rPr lang="ru-RU" sz="2400" b="1" dirty="0" smtClean="0">
                <a:solidFill>
                  <a:srgbClr val="0000CC"/>
                </a:solidFill>
              </a:rPr>
              <a:t>25 сек;</a:t>
            </a:r>
            <a:endParaRPr lang="ru-RU" sz="2400" dirty="0" smtClean="0">
              <a:solidFill>
                <a:srgbClr val="0000CC"/>
              </a:solidFill>
            </a:endParaRPr>
          </a:p>
          <a:p>
            <a:pPr>
              <a:buNone/>
            </a:pPr>
            <a:r>
              <a:rPr lang="ru-RU" sz="2400" dirty="0" smtClean="0"/>
              <a:t>Хорошо                           -</a:t>
            </a:r>
            <a:r>
              <a:rPr lang="ru-RU" sz="2400" b="1" dirty="0" smtClean="0"/>
              <a:t>      </a:t>
            </a:r>
            <a:r>
              <a:rPr lang="ru-RU" sz="2400" b="1" dirty="0" smtClean="0">
                <a:solidFill>
                  <a:srgbClr val="0000CC"/>
                </a:solidFill>
              </a:rPr>
              <a:t>27 сек;</a:t>
            </a:r>
            <a:r>
              <a:rPr lang="ru-RU" sz="2400" b="1" dirty="0" smtClean="0"/>
              <a:t> </a:t>
            </a:r>
            <a:endParaRPr lang="ru-RU" sz="2400" dirty="0" smtClean="0"/>
          </a:p>
          <a:p>
            <a:pPr>
              <a:buNone/>
            </a:pPr>
            <a:r>
              <a:rPr lang="ru-RU" sz="2400" dirty="0" smtClean="0"/>
              <a:t> Удовлетворительно    -      </a:t>
            </a:r>
            <a:r>
              <a:rPr lang="ru-RU" sz="2400" b="1" dirty="0" smtClean="0">
                <a:solidFill>
                  <a:srgbClr val="0000CC"/>
                </a:solidFill>
              </a:rPr>
              <a:t>32 сек</a:t>
            </a:r>
            <a:r>
              <a:rPr lang="ru-RU" sz="2400" dirty="0" smtClean="0">
                <a:solidFill>
                  <a:srgbClr val="0000CC"/>
                </a:solidFill>
              </a:rPr>
              <a:t>.</a:t>
            </a:r>
          </a:p>
          <a:p>
            <a:endParaRPr lang="ru-RU"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620688"/>
            <a:ext cx="8496944" cy="2288865"/>
          </a:xfrm>
          <a:solidFill>
            <a:schemeClr val="accent1">
              <a:lumMod val="40000"/>
              <a:lumOff val="60000"/>
            </a:schemeClr>
          </a:solidFill>
        </p:spPr>
        <p:txBody>
          <a:bodyPr>
            <a:normAutofit fontScale="90000"/>
          </a:bodyPr>
          <a:lstStyle/>
          <a:p>
            <a:r>
              <a:rPr lang="ru-RU" b="1" dirty="0" smtClean="0"/>
              <a:t/>
            </a:r>
            <a:br>
              <a:rPr lang="ru-RU" b="1" dirty="0" smtClean="0"/>
            </a:br>
            <a:r>
              <a:rPr lang="ru-RU" b="1" dirty="0" smtClean="0"/>
              <a:t>Тема </a:t>
            </a:r>
            <a:r>
              <a:rPr lang="ru-RU" b="1" dirty="0"/>
              <a:t>№ </a:t>
            </a:r>
            <a:r>
              <a:rPr lang="ru-RU" b="1" dirty="0" smtClean="0"/>
              <a:t>4.</a:t>
            </a:r>
            <a:r>
              <a:rPr lang="ru-RU" dirty="0" smtClean="0"/>
              <a:t>  </a:t>
            </a:r>
            <a:r>
              <a:rPr lang="ru-RU" b="1" dirty="0" smtClean="0">
                <a:solidFill>
                  <a:srgbClr val="FF0000"/>
                </a:solidFill>
              </a:rPr>
              <a:t>Боеприпасы и </a:t>
            </a:r>
            <a:br>
              <a:rPr lang="ru-RU" b="1" dirty="0" smtClean="0">
                <a:solidFill>
                  <a:srgbClr val="FF0000"/>
                </a:solidFill>
              </a:rPr>
            </a:br>
            <a:r>
              <a:rPr lang="ru-RU" b="1" dirty="0" smtClean="0">
                <a:solidFill>
                  <a:srgbClr val="FF0000"/>
                </a:solidFill>
              </a:rPr>
              <a:t>ручные гранаты</a:t>
            </a:r>
            <a:r>
              <a:rPr lang="ru-RU" dirty="0"/>
              <a:t/>
            </a:r>
            <a:br>
              <a:rPr lang="ru-RU" dirty="0"/>
            </a:br>
            <a:endParaRPr lang="ru-RU" dirty="0"/>
          </a:p>
        </p:txBody>
      </p:sp>
      <p:sp>
        <p:nvSpPr>
          <p:cNvPr id="3" name="Подзаголовок 2"/>
          <p:cNvSpPr>
            <a:spLocks noGrp="1"/>
          </p:cNvSpPr>
          <p:nvPr>
            <p:ph type="subTitle" idx="1"/>
          </p:nvPr>
        </p:nvSpPr>
        <p:spPr>
          <a:xfrm>
            <a:off x="323528" y="3284984"/>
            <a:ext cx="8496944" cy="1584176"/>
          </a:xfrm>
          <a:solidFill>
            <a:schemeClr val="accent1">
              <a:lumMod val="40000"/>
              <a:lumOff val="60000"/>
            </a:schemeClr>
          </a:solidFill>
        </p:spPr>
        <p:txBody>
          <a:bodyPr>
            <a:normAutofit/>
          </a:bodyPr>
          <a:lstStyle/>
          <a:p>
            <a:r>
              <a:rPr lang="ru-RU" sz="3900" b="1" dirty="0" smtClean="0">
                <a:solidFill>
                  <a:schemeClr val="tx1"/>
                </a:solidFill>
                <a:latin typeface="+mj-lt"/>
              </a:rPr>
              <a:t>Занятие № 1.</a:t>
            </a:r>
            <a:r>
              <a:rPr lang="ru-RU" sz="3900" b="1" dirty="0" smtClean="0">
                <a:solidFill>
                  <a:srgbClr val="FF0000"/>
                </a:solidFill>
                <a:latin typeface="+mj-lt"/>
              </a:rPr>
              <a:t>   Ручные осколочные и кумулятивные гранаты</a:t>
            </a:r>
            <a:endParaRPr lang="ru-RU" sz="3900" b="1" dirty="0" smtClean="0">
              <a:solidFill>
                <a:srgbClr val="FF0000"/>
              </a:solidFill>
            </a:endParaRPr>
          </a:p>
          <a:p>
            <a:endParaRPr lang="ru-RU" dirty="0">
              <a:solidFill>
                <a:srgbClr val="FF0000"/>
              </a:solidFill>
              <a:latin typeface="+mj-lt"/>
            </a:endParaRPr>
          </a:p>
        </p:txBody>
      </p:sp>
    </p:spTree>
    <p:extLst>
      <p:ext uri="{BB962C8B-B14F-4D97-AF65-F5344CB8AC3E}">
        <p14:creationId xmlns:p14="http://schemas.microsoft.com/office/powerpoint/2010/main" val="3686726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82660"/>
          </a:xfrm>
        </p:spPr>
        <p:txBody>
          <a:bodyPr>
            <a:normAutofit/>
          </a:bodyPr>
          <a:lstStyle/>
          <a:p>
            <a:pPr algn="ctr"/>
            <a:r>
              <a:rPr lang="ru-RU" sz="2400" b="1" dirty="0" smtClean="0">
                <a:solidFill>
                  <a:srgbClr val="FF0000"/>
                </a:solidFill>
              </a:rPr>
              <a:t>Автомат Калашникова на гербах и флагах иностранных государств</a:t>
            </a:r>
            <a:endParaRPr lang="ru-RU" sz="2400" b="1" dirty="0">
              <a:solidFill>
                <a:srgbClr val="FF0000"/>
              </a:solidFill>
            </a:endParaRPr>
          </a:p>
        </p:txBody>
      </p:sp>
      <p:pic>
        <p:nvPicPr>
          <p:cNvPr id="3074" name="Picture 2" descr="M:\01-ВК\01-ТЕМЫ\Т 9, Зан 1 - Основы ОП, АК-74, ПМ\АК на гербах и флагах.jpg"/>
          <p:cNvPicPr>
            <a:picLocks noGrp="1" noChangeAspect="1" noChangeArrowheads="1"/>
          </p:cNvPicPr>
          <p:nvPr>
            <p:ph idx="1"/>
          </p:nvPr>
        </p:nvPicPr>
        <p:blipFill>
          <a:blip r:embed="rId2" cstate="print"/>
          <a:srcRect/>
          <a:stretch>
            <a:fillRect/>
          </a:stretch>
        </p:blipFill>
        <p:spPr bwMode="auto">
          <a:xfrm>
            <a:off x="1785918" y="1500174"/>
            <a:ext cx="5500726" cy="4129192"/>
          </a:xfrm>
          <a:prstGeom prst="rect">
            <a:avLst/>
          </a:prstGeom>
          <a:solidFill>
            <a:schemeClr val="tx2">
              <a:lumMod val="20000"/>
              <a:lumOff val="80000"/>
            </a:schemeClr>
          </a:solid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5"/>
            <a:ext cx="7772400" cy="720080"/>
          </a:xfrm>
        </p:spPr>
        <p:txBody>
          <a:bodyPr>
            <a:normAutofit/>
          </a:bodyPr>
          <a:lstStyle/>
          <a:p>
            <a:pPr algn="ctr"/>
            <a:r>
              <a:rPr lang="ru-RU" sz="3600" dirty="0" smtClean="0"/>
              <a:t>Учебные вопросы</a:t>
            </a:r>
            <a:endParaRPr lang="ru-RU" sz="3600" dirty="0"/>
          </a:p>
        </p:txBody>
      </p:sp>
      <p:sp>
        <p:nvSpPr>
          <p:cNvPr id="3" name="Текст 2"/>
          <p:cNvSpPr>
            <a:spLocks noGrp="1"/>
          </p:cNvSpPr>
          <p:nvPr>
            <p:ph type="body" idx="1"/>
          </p:nvPr>
        </p:nvSpPr>
        <p:spPr>
          <a:xfrm>
            <a:off x="251520" y="1142984"/>
            <a:ext cx="8568952" cy="4950312"/>
          </a:xfrm>
          <a:solidFill>
            <a:schemeClr val="accent1">
              <a:lumMod val="40000"/>
              <a:lumOff val="60000"/>
            </a:schemeClr>
          </a:solidFill>
        </p:spPr>
        <p:txBody>
          <a:bodyPr>
            <a:noAutofit/>
          </a:bodyPr>
          <a:lstStyle/>
          <a:p>
            <a:pPr>
              <a:spcBef>
                <a:spcPts val="0"/>
              </a:spcBef>
            </a:pPr>
            <a:r>
              <a:rPr lang="ru-RU" sz="2800" b="1" dirty="0" smtClean="0">
                <a:solidFill>
                  <a:srgbClr val="FF0000"/>
                </a:solidFill>
              </a:rPr>
              <a:t>1. Назначение, боевые свойства,  общее устройство, поражающее действие ручных осколочных  гранат.  </a:t>
            </a:r>
          </a:p>
          <a:p>
            <a:pPr>
              <a:spcBef>
                <a:spcPts val="0"/>
              </a:spcBef>
            </a:pPr>
            <a:r>
              <a:rPr lang="ru-RU" sz="2800" b="1" dirty="0" smtClean="0">
                <a:solidFill>
                  <a:srgbClr val="FF0000"/>
                </a:solidFill>
              </a:rPr>
              <a:t>2.  Назначение, боевые свойства,  общее устройство, поражающее действие ручных кумулятивных  гранат. </a:t>
            </a:r>
          </a:p>
          <a:p>
            <a:pPr marL="457200" indent="-457200">
              <a:spcBef>
                <a:spcPts val="0"/>
              </a:spcBef>
            </a:pPr>
            <a:r>
              <a:rPr lang="ru-RU" sz="2800" b="1" dirty="0" smtClean="0">
                <a:solidFill>
                  <a:srgbClr val="FF0000"/>
                </a:solidFill>
              </a:rPr>
              <a:t>3. Осмотр и подготовка к боевому применению </a:t>
            </a:r>
          </a:p>
          <a:p>
            <a:pPr marL="457200" indent="-457200">
              <a:spcBef>
                <a:spcPts val="0"/>
              </a:spcBef>
            </a:pPr>
            <a:r>
              <a:rPr lang="ru-RU" sz="2800" b="1" dirty="0" smtClean="0">
                <a:solidFill>
                  <a:srgbClr val="FF0000"/>
                </a:solidFill>
              </a:rPr>
              <a:t>ручных осколочных и кумулятивных гранат. </a:t>
            </a:r>
          </a:p>
          <a:p>
            <a:pPr marL="514350" indent="-514350">
              <a:spcBef>
                <a:spcPts val="0"/>
              </a:spcBef>
              <a:buAutoNum type="arabicPeriod" startAt="4"/>
            </a:pPr>
            <a:r>
              <a:rPr lang="ru-RU" sz="2800" b="1" dirty="0" smtClean="0">
                <a:solidFill>
                  <a:srgbClr val="FF0000"/>
                </a:solidFill>
              </a:rPr>
              <a:t>Работа частей и механизмов ручных осколочных </a:t>
            </a:r>
          </a:p>
          <a:p>
            <a:pPr marL="514350" indent="-514350">
              <a:spcBef>
                <a:spcPts val="0"/>
              </a:spcBef>
            </a:pPr>
            <a:r>
              <a:rPr lang="ru-RU" sz="2800" b="1" dirty="0" smtClean="0">
                <a:solidFill>
                  <a:srgbClr val="FF0000"/>
                </a:solidFill>
              </a:rPr>
              <a:t>гранат РГД - 5, Ф -1, РГН, РГО. Требования </a:t>
            </a:r>
          </a:p>
          <a:p>
            <a:pPr marL="514350" indent="-514350">
              <a:spcBef>
                <a:spcPts val="0"/>
              </a:spcBef>
            </a:pPr>
            <a:r>
              <a:rPr lang="ru-RU" sz="2800" b="1" dirty="0" smtClean="0">
                <a:solidFill>
                  <a:srgbClr val="FF0000"/>
                </a:solidFill>
              </a:rPr>
              <a:t>безопасности при обращении с гранатами.</a:t>
            </a:r>
          </a:p>
          <a:p>
            <a:pPr marL="457200" indent="-457200"/>
            <a:endParaRPr lang="ru-RU" sz="2800" b="1" dirty="0">
              <a:solidFill>
                <a:srgbClr val="FF0000"/>
              </a:solidFill>
            </a:endParaRPr>
          </a:p>
        </p:txBody>
      </p:sp>
    </p:spTree>
    <p:extLst>
      <p:ext uri="{BB962C8B-B14F-4D97-AF65-F5344CB8AC3E}">
        <p14:creationId xmlns:p14="http://schemas.microsoft.com/office/powerpoint/2010/main" val="25699865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96944" cy="1080120"/>
          </a:xfrm>
        </p:spPr>
        <p:txBody>
          <a:bodyPr>
            <a:noAutofit/>
          </a:bodyPr>
          <a:lstStyle/>
          <a:p>
            <a:r>
              <a:rPr lang="ru-RU" sz="2200" b="1" dirty="0" smtClean="0">
                <a:solidFill>
                  <a:srgbClr val="FF0000"/>
                </a:solidFill>
                <a:cs typeface="Arial" pitchFamily="34" charset="0"/>
              </a:rPr>
              <a:t/>
            </a:r>
            <a:br>
              <a:rPr lang="ru-RU" sz="2200" b="1" dirty="0" smtClean="0">
                <a:solidFill>
                  <a:srgbClr val="FF0000"/>
                </a:solidFill>
                <a:cs typeface="Arial" pitchFamily="34" charset="0"/>
              </a:rPr>
            </a:br>
            <a:r>
              <a:rPr lang="ru-RU" sz="2400" b="1" dirty="0" smtClean="0">
                <a:cs typeface="Arial" pitchFamily="34" charset="0"/>
              </a:rPr>
              <a:t>Вопрос 1.</a:t>
            </a:r>
            <a:r>
              <a:rPr lang="ru-RU" sz="2400" b="1" dirty="0" smtClean="0">
                <a:solidFill>
                  <a:srgbClr val="FF0000"/>
                </a:solidFill>
                <a:cs typeface="Arial" pitchFamily="34" charset="0"/>
              </a:rPr>
              <a:t> </a:t>
            </a:r>
            <a:r>
              <a:rPr lang="ru-RU" sz="2400" b="1" dirty="0" smtClean="0">
                <a:solidFill>
                  <a:srgbClr val="FF0000"/>
                </a:solidFill>
              </a:rPr>
              <a:t>Назначение, боевые свойства,  общее устройство, поражающее действие ручных осколочных  гранат. </a:t>
            </a:r>
            <a:r>
              <a:rPr lang="ru-RU" sz="2400" b="1" dirty="0">
                <a:solidFill>
                  <a:srgbClr val="FF0000"/>
                </a:solidFill>
              </a:rPr>
              <a:t/>
            </a:r>
            <a:br>
              <a:rPr lang="ru-RU" sz="2400" b="1" dirty="0">
                <a:solidFill>
                  <a:srgbClr val="FF0000"/>
                </a:solidFill>
              </a:rPr>
            </a:br>
            <a:r>
              <a:rPr lang="ru-RU" sz="2400" dirty="0" smtClean="0">
                <a:solidFill>
                  <a:srgbClr val="FF0000"/>
                </a:solidFill>
                <a:cs typeface="Arial" pitchFamily="34" charset="0"/>
              </a:rPr>
              <a:t> </a:t>
            </a:r>
            <a:r>
              <a:rPr lang="ru-RU" sz="2400" dirty="0" smtClean="0">
                <a:solidFill>
                  <a:srgbClr val="FF0000"/>
                </a:solidFill>
              </a:rPr>
              <a:t>  </a:t>
            </a:r>
            <a:endParaRPr lang="ru-RU" sz="2400" dirty="0"/>
          </a:p>
        </p:txBody>
      </p:sp>
      <p:sp>
        <p:nvSpPr>
          <p:cNvPr id="3" name="Содержимое 2"/>
          <p:cNvSpPr>
            <a:spLocks noGrp="1"/>
          </p:cNvSpPr>
          <p:nvPr>
            <p:ph idx="1"/>
          </p:nvPr>
        </p:nvSpPr>
        <p:spPr>
          <a:xfrm>
            <a:off x="251520" y="1340768"/>
            <a:ext cx="8568952" cy="5256584"/>
          </a:xfrm>
        </p:spPr>
        <p:txBody>
          <a:bodyPr>
            <a:normAutofit lnSpcReduction="10000"/>
          </a:bodyPr>
          <a:lstStyle/>
          <a:p>
            <a:pPr>
              <a:spcBef>
                <a:spcPts val="0"/>
              </a:spcBef>
              <a:buNone/>
            </a:pPr>
            <a:r>
              <a:rPr lang="ru-RU" sz="2000" b="1" dirty="0" smtClean="0"/>
              <a:t>  </a:t>
            </a:r>
          </a:p>
          <a:p>
            <a:pPr>
              <a:spcBef>
                <a:spcPts val="0"/>
              </a:spcBef>
              <a:buNone/>
            </a:pPr>
            <a:r>
              <a:rPr lang="ru-RU" sz="2400" b="1" dirty="0" smtClean="0">
                <a:solidFill>
                  <a:srgbClr val="C00000"/>
                </a:solidFill>
              </a:rPr>
              <a:t>          Классификация гранат:</a:t>
            </a:r>
          </a:p>
          <a:p>
            <a:pPr>
              <a:spcBef>
                <a:spcPts val="0"/>
              </a:spcBef>
              <a:buNone/>
            </a:pPr>
            <a:r>
              <a:rPr lang="ru-RU" sz="2000" b="1" dirty="0">
                <a:solidFill>
                  <a:srgbClr val="FF0000"/>
                </a:solidFill>
              </a:rPr>
              <a:t> </a:t>
            </a:r>
            <a:r>
              <a:rPr lang="ru-RU" sz="2000" b="1" dirty="0" smtClean="0">
                <a:solidFill>
                  <a:srgbClr val="FF0000"/>
                </a:solidFill>
              </a:rPr>
              <a:t>           </a:t>
            </a:r>
            <a:r>
              <a:rPr lang="ru-RU" sz="2400" b="1" dirty="0" smtClean="0">
                <a:solidFill>
                  <a:srgbClr val="FF0000"/>
                </a:solidFill>
              </a:rPr>
              <a:t>По боевому применению:</a:t>
            </a:r>
          </a:p>
          <a:p>
            <a:pPr>
              <a:spcBef>
                <a:spcPts val="0"/>
              </a:spcBef>
              <a:buNone/>
            </a:pPr>
            <a:r>
              <a:rPr lang="ru-RU" sz="2400" b="1" dirty="0" smtClean="0"/>
              <a:t>          </a:t>
            </a:r>
            <a:r>
              <a:rPr lang="en-US" sz="2400" b="1" u="sng" dirty="0" smtClean="0">
                <a:solidFill>
                  <a:srgbClr val="0000CC"/>
                </a:solidFill>
              </a:rPr>
              <a:t>I</a:t>
            </a:r>
            <a:r>
              <a:rPr lang="ru-RU" sz="2400" b="1" u="sng" dirty="0" smtClean="0">
                <a:solidFill>
                  <a:srgbClr val="0000CC"/>
                </a:solidFill>
              </a:rPr>
              <a:t>.</a:t>
            </a:r>
            <a:r>
              <a:rPr lang="ru-RU" sz="2400" b="1" u="sng" dirty="0" smtClean="0"/>
              <a:t> </a:t>
            </a:r>
            <a:r>
              <a:rPr lang="en-US" sz="2400" b="1" u="sng" dirty="0" smtClean="0"/>
              <a:t> </a:t>
            </a:r>
            <a:r>
              <a:rPr lang="ru-RU" sz="2400" b="1" u="sng" dirty="0" smtClean="0">
                <a:solidFill>
                  <a:srgbClr val="0000CC"/>
                </a:solidFill>
              </a:rPr>
              <a:t>Противопехотные:</a:t>
            </a:r>
          </a:p>
          <a:p>
            <a:pPr>
              <a:spcBef>
                <a:spcPts val="0"/>
              </a:spcBef>
              <a:buNone/>
            </a:pPr>
            <a:r>
              <a:rPr lang="ru-RU" sz="2000" b="1" dirty="0"/>
              <a:t> </a:t>
            </a:r>
            <a:r>
              <a:rPr lang="ru-RU" sz="2000" b="1" dirty="0" smtClean="0"/>
              <a:t>          1.  Зажигательные</a:t>
            </a:r>
          </a:p>
          <a:p>
            <a:pPr>
              <a:spcBef>
                <a:spcPts val="0"/>
              </a:spcBef>
              <a:buNone/>
            </a:pPr>
            <a:r>
              <a:rPr lang="ru-RU" sz="1600" dirty="0" smtClean="0"/>
              <a:t>              </a:t>
            </a:r>
            <a:r>
              <a:rPr lang="ru-RU" sz="2000" b="1" dirty="0" smtClean="0"/>
              <a:t>2.  Осколочно-фугасные</a:t>
            </a:r>
            <a:endParaRPr lang="en-US" sz="2000" b="1" dirty="0" smtClean="0"/>
          </a:p>
          <a:p>
            <a:pPr>
              <a:spcBef>
                <a:spcPts val="0"/>
              </a:spcBef>
              <a:buNone/>
            </a:pPr>
            <a:r>
              <a:rPr lang="ru-RU" sz="2000" b="1" dirty="0" smtClean="0">
                <a:solidFill>
                  <a:srgbClr val="00B050"/>
                </a:solidFill>
              </a:rPr>
              <a:t>                </a:t>
            </a:r>
            <a:r>
              <a:rPr lang="en-US" sz="2000" b="1" dirty="0" smtClean="0">
                <a:solidFill>
                  <a:srgbClr val="00B050"/>
                </a:solidFill>
              </a:rPr>
              <a:t>-  </a:t>
            </a:r>
            <a:r>
              <a:rPr lang="ru-RU" sz="2000" b="1" dirty="0" smtClean="0">
                <a:solidFill>
                  <a:srgbClr val="00B050"/>
                </a:solidFill>
              </a:rPr>
              <a:t>оборонительные;</a:t>
            </a:r>
          </a:p>
          <a:p>
            <a:pPr>
              <a:spcBef>
                <a:spcPts val="0"/>
              </a:spcBef>
              <a:buNone/>
            </a:pPr>
            <a:r>
              <a:rPr lang="ru-RU" sz="2000" b="1" dirty="0">
                <a:solidFill>
                  <a:srgbClr val="00B050"/>
                </a:solidFill>
              </a:rPr>
              <a:t> </a:t>
            </a:r>
            <a:r>
              <a:rPr lang="ru-RU" sz="2000" b="1" dirty="0" smtClean="0">
                <a:solidFill>
                  <a:srgbClr val="00B050"/>
                </a:solidFill>
              </a:rPr>
              <a:t>               -  наступательные;</a:t>
            </a:r>
          </a:p>
          <a:p>
            <a:pPr>
              <a:spcBef>
                <a:spcPts val="0"/>
              </a:spcBef>
              <a:buNone/>
            </a:pPr>
            <a:r>
              <a:rPr lang="ru-RU" sz="2000" b="1" dirty="0" smtClean="0">
                <a:solidFill>
                  <a:srgbClr val="00B050"/>
                </a:solidFill>
              </a:rPr>
              <a:t>                -  универсальные.</a:t>
            </a:r>
            <a:endParaRPr lang="ru-RU" sz="2000" b="1" dirty="0">
              <a:solidFill>
                <a:srgbClr val="00B050"/>
              </a:solidFill>
            </a:endParaRPr>
          </a:p>
          <a:p>
            <a:pPr>
              <a:spcBef>
                <a:spcPts val="0"/>
              </a:spcBef>
              <a:buNone/>
            </a:pPr>
            <a:r>
              <a:rPr lang="ru-RU" sz="2400" b="1" dirty="0" smtClean="0"/>
              <a:t>          </a:t>
            </a:r>
            <a:r>
              <a:rPr lang="en-US" sz="2400" b="1" u="sng" dirty="0" smtClean="0">
                <a:solidFill>
                  <a:srgbClr val="0000CC"/>
                </a:solidFill>
              </a:rPr>
              <a:t>II</a:t>
            </a:r>
            <a:r>
              <a:rPr lang="ru-RU" sz="2400" b="1" u="sng" dirty="0" smtClean="0">
                <a:solidFill>
                  <a:srgbClr val="0000CC"/>
                </a:solidFill>
              </a:rPr>
              <a:t>. </a:t>
            </a:r>
            <a:r>
              <a:rPr lang="en-US" sz="2400" b="1" u="sng" dirty="0" smtClean="0">
                <a:solidFill>
                  <a:srgbClr val="0000CC"/>
                </a:solidFill>
              </a:rPr>
              <a:t> </a:t>
            </a:r>
            <a:r>
              <a:rPr lang="ru-RU" sz="2400" b="1" u="sng" dirty="0" smtClean="0">
                <a:solidFill>
                  <a:srgbClr val="0000CC"/>
                </a:solidFill>
              </a:rPr>
              <a:t>Противотанковые:</a:t>
            </a:r>
          </a:p>
          <a:p>
            <a:pPr>
              <a:spcBef>
                <a:spcPts val="0"/>
              </a:spcBef>
              <a:buNone/>
            </a:pPr>
            <a:r>
              <a:rPr lang="ru-RU" sz="2000" b="1" dirty="0" smtClean="0">
                <a:solidFill>
                  <a:srgbClr val="0000CC"/>
                </a:solidFill>
              </a:rPr>
              <a:t>           </a:t>
            </a:r>
            <a:r>
              <a:rPr lang="en-US" sz="2400" b="1" u="sng" dirty="0" smtClean="0">
                <a:solidFill>
                  <a:srgbClr val="0000CC"/>
                </a:solidFill>
              </a:rPr>
              <a:t>III</a:t>
            </a:r>
            <a:r>
              <a:rPr lang="ru-RU" sz="2400" b="1" u="sng" dirty="0">
                <a:solidFill>
                  <a:srgbClr val="0000CC"/>
                </a:solidFill>
              </a:rPr>
              <a:t>. </a:t>
            </a:r>
            <a:r>
              <a:rPr lang="en-US" sz="2400" b="1" u="sng" dirty="0">
                <a:solidFill>
                  <a:srgbClr val="0000CC"/>
                </a:solidFill>
              </a:rPr>
              <a:t> </a:t>
            </a:r>
            <a:r>
              <a:rPr lang="ru-RU" sz="2400" b="1" u="sng" dirty="0">
                <a:solidFill>
                  <a:srgbClr val="0000CC"/>
                </a:solidFill>
              </a:rPr>
              <a:t>С</a:t>
            </a:r>
            <a:r>
              <a:rPr lang="ru-RU" sz="2400" b="1" u="sng" dirty="0" smtClean="0">
                <a:solidFill>
                  <a:srgbClr val="0000CC"/>
                </a:solidFill>
              </a:rPr>
              <a:t>пециальные:</a:t>
            </a:r>
            <a:endParaRPr lang="ru-RU" sz="2400" b="1" u="sng" dirty="0">
              <a:solidFill>
                <a:srgbClr val="0000CC"/>
              </a:solidFill>
            </a:endParaRPr>
          </a:p>
          <a:p>
            <a:pPr>
              <a:spcBef>
                <a:spcPts val="0"/>
              </a:spcBef>
              <a:buNone/>
            </a:pPr>
            <a:r>
              <a:rPr lang="ru-RU" sz="2000" b="1" dirty="0" smtClean="0"/>
              <a:t>           </a:t>
            </a:r>
            <a:r>
              <a:rPr lang="ru-RU" sz="2000" b="1" dirty="0"/>
              <a:t>1.  </a:t>
            </a:r>
            <a:r>
              <a:rPr lang="ru-RU" sz="2000" b="1" dirty="0" smtClean="0"/>
              <a:t>Дымовые;</a:t>
            </a:r>
            <a:endParaRPr lang="ru-RU" sz="2000" b="1" dirty="0"/>
          </a:p>
          <a:p>
            <a:pPr>
              <a:spcBef>
                <a:spcPts val="0"/>
              </a:spcBef>
              <a:buNone/>
            </a:pPr>
            <a:r>
              <a:rPr lang="ru-RU" sz="1600" dirty="0"/>
              <a:t>         </a:t>
            </a:r>
            <a:r>
              <a:rPr lang="ru-RU" sz="1600" dirty="0" smtClean="0"/>
              <a:t>     </a:t>
            </a:r>
            <a:r>
              <a:rPr lang="ru-RU" sz="2000" b="1" dirty="0" smtClean="0"/>
              <a:t>2</a:t>
            </a:r>
            <a:r>
              <a:rPr lang="ru-RU" sz="2000" b="1" dirty="0"/>
              <a:t>. </a:t>
            </a:r>
            <a:r>
              <a:rPr lang="ru-RU" sz="2000" b="1" dirty="0" smtClean="0"/>
              <a:t> Осветительные;</a:t>
            </a:r>
          </a:p>
          <a:p>
            <a:pPr>
              <a:spcBef>
                <a:spcPts val="0"/>
              </a:spcBef>
              <a:buNone/>
            </a:pPr>
            <a:r>
              <a:rPr lang="ru-RU" sz="1600" dirty="0"/>
              <a:t> </a:t>
            </a:r>
            <a:r>
              <a:rPr lang="ru-RU" sz="1600" dirty="0" smtClean="0"/>
              <a:t>             </a:t>
            </a:r>
            <a:r>
              <a:rPr lang="ru-RU" sz="2000" b="1" dirty="0"/>
              <a:t>3</a:t>
            </a:r>
            <a:r>
              <a:rPr lang="ru-RU" sz="2000" b="1" dirty="0" smtClean="0"/>
              <a:t>.  Сигнальные;</a:t>
            </a:r>
          </a:p>
          <a:p>
            <a:pPr>
              <a:spcBef>
                <a:spcPts val="0"/>
              </a:spcBef>
              <a:buNone/>
            </a:pPr>
            <a:r>
              <a:rPr lang="ru-RU" sz="2000" b="1" dirty="0" smtClean="0"/>
              <a:t>           4.  Светозвуковые;</a:t>
            </a:r>
          </a:p>
          <a:p>
            <a:pPr>
              <a:spcBef>
                <a:spcPts val="0"/>
              </a:spcBef>
              <a:buNone/>
            </a:pPr>
            <a:r>
              <a:rPr lang="ru-RU" sz="2000" b="1" dirty="0" smtClean="0"/>
              <a:t>           5.  Газовые.</a:t>
            </a:r>
            <a:endParaRPr lang="ru-RU" sz="2000" b="1" dirty="0"/>
          </a:p>
          <a:p>
            <a:pPr>
              <a:spcBef>
                <a:spcPts val="0"/>
              </a:spcBef>
              <a:buNone/>
            </a:pPr>
            <a:r>
              <a:rPr lang="ru-RU" sz="2400" b="1" dirty="0" smtClean="0">
                <a:solidFill>
                  <a:srgbClr val="0000CC"/>
                </a:solidFill>
              </a:rPr>
              <a:t>         </a:t>
            </a:r>
            <a:r>
              <a:rPr lang="en-US" sz="2400" b="1" u="sng" dirty="0" smtClean="0">
                <a:solidFill>
                  <a:srgbClr val="0000CC"/>
                </a:solidFill>
              </a:rPr>
              <a:t>IV</a:t>
            </a:r>
            <a:r>
              <a:rPr lang="ru-RU" sz="2400" b="1" u="sng" dirty="0" smtClean="0">
                <a:solidFill>
                  <a:srgbClr val="0000CC"/>
                </a:solidFill>
              </a:rPr>
              <a:t>. </a:t>
            </a:r>
            <a:r>
              <a:rPr lang="en-US" sz="2400" b="1" u="sng" dirty="0" smtClean="0">
                <a:solidFill>
                  <a:srgbClr val="0000CC"/>
                </a:solidFill>
              </a:rPr>
              <a:t> </a:t>
            </a:r>
            <a:r>
              <a:rPr lang="ru-RU" sz="2400" b="1" u="sng" dirty="0" smtClean="0">
                <a:solidFill>
                  <a:srgbClr val="0000CC"/>
                </a:solidFill>
              </a:rPr>
              <a:t>Учебные:</a:t>
            </a:r>
            <a:endParaRPr lang="ru-RU" sz="2400" b="1" u="sng" dirty="0">
              <a:solidFill>
                <a:srgbClr val="0000CC"/>
              </a:solidFill>
            </a:endParaRPr>
          </a:p>
          <a:p>
            <a:pPr>
              <a:spcBef>
                <a:spcPts val="0"/>
              </a:spcBef>
              <a:buNone/>
            </a:pPr>
            <a:endParaRPr lang="ru-RU" sz="2000" b="1" dirty="0" smtClean="0"/>
          </a:p>
        </p:txBody>
      </p:sp>
    </p:spTree>
    <p:extLst>
      <p:ext uri="{BB962C8B-B14F-4D97-AF65-F5344CB8AC3E}">
        <p14:creationId xmlns:p14="http://schemas.microsoft.com/office/powerpoint/2010/main" val="30202828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496944" cy="6120680"/>
          </a:xfrm>
        </p:spPr>
        <p:txBody>
          <a:bodyPr>
            <a:normAutofit/>
          </a:bodyPr>
          <a:lstStyle/>
          <a:p>
            <a:pPr>
              <a:spcBef>
                <a:spcPts val="0"/>
              </a:spcBef>
              <a:buNone/>
            </a:pPr>
            <a:endParaRPr lang="ru-RU" sz="2000" b="1" dirty="0" smtClean="0"/>
          </a:p>
          <a:p>
            <a:pPr>
              <a:spcBef>
                <a:spcPts val="0"/>
              </a:spcBef>
              <a:buNone/>
            </a:pPr>
            <a:r>
              <a:rPr lang="ru-RU" sz="2000" b="1" dirty="0">
                <a:solidFill>
                  <a:srgbClr val="FF0000"/>
                </a:solidFill>
              </a:rPr>
              <a:t> </a:t>
            </a:r>
            <a:r>
              <a:rPr lang="ru-RU" sz="2000" b="1" dirty="0" smtClean="0">
                <a:solidFill>
                  <a:srgbClr val="FF0000"/>
                </a:solidFill>
              </a:rPr>
              <a:t>           </a:t>
            </a:r>
            <a:r>
              <a:rPr lang="ru-RU" sz="3600" b="1" dirty="0" smtClean="0">
                <a:solidFill>
                  <a:srgbClr val="FF0000"/>
                </a:solidFill>
              </a:rPr>
              <a:t>По способу метания:</a:t>
            </a:r>
          </a:p>
          <a:p>
            <a:pPr>
              <a:spcBef>
                <a:spcPts val="0"/>
              </a:spcBef>
              <a:buNone/>
            </a:pPr>
            <a:r>
              <a:rPr lang="ru-RU" sz="3600" b="1" dirty="0" smtClean="0"/>
              <a:t>           </a:t>
            </a:r>
            <a:r>
              <a:rPr lang="en-US" sz="3600" b="1" dirty="0" smtClean="0">
                <a:solidFill>
                  <a:srgbClr val="0000CC"/>
                </a:solidFill>
              </a:rPr>
              <a:t>I</a:t>
            </a:r>
            <a:r>
              <a:rPr lang="ru-RU" sz="3600" b="1" dirty="0" smtClean="0">
                <a:solidFill>
                  <a:srgbClr val="0000CC"/>
                </a:solidFill>
              </a:rPr>
              <a:t>.</a:t>
            </a:r>
            <a:r>
              <a:rPr lang="ru-RU" sz="3600" b="1" dirty="0" smtClean="0"/>
              <a:t> </a:t>
            </a:r>
            <a:r>
              <a:rPr lang="en-US" sz="3600" b="1" dirty="0" smtClean="0"/>
              <a:t> </a:t>
            </a:r>
            <a:r>
              <a:rPr lang="ru-RU" sz="3600" b="1" dirty="0" smtClean="0">
                <a:solidFill>
                  <a:srgbClr val="0000CC"/>
                </a:solidFill>
              </a:rPr>
              <a:t>Ручные;</a:t>
            </a:r>
          </a:p>
          <a:p>
            <a:pPr>
              <a:spcBef>
                <a:spcPts val="0"/>
              </a:spcBef>
              <a:buNone/>
            </a:pPr>
            <a:r>
              <a:rPr lang="ru-RU" sz="3600" b="1" dirty="0" smtClean="0">
                <a:solidFill>
                  <a:srgbClr val="0000CC"/>
                </a:solidFill>
              </a:rPr>
              <a:t>          </a:t>
            </a:r>
            <a:r>
              <a:rPr lang="en-US" sz="3600" b="1" dirty="0" smtClean="0">
                <a:solidFill>
                  <a:srgbClr val="0000CC"/>
                </a:solidFill>
              </a:rPr>
              <a:t>II</a:t>
            </a:r>
            <a:r>
              <a:rPr lang="ru-RU" sz="3600" b="1" dirty="0" smtClean="0">
                <a:solidFill>
                  <a:srgbClr val="0000CC"/>
                </a:solidFill>
              </a:rPr>
              <a:t>. </a:t>
            </a:r>
            <a:r>
              <a:rPr lang="en-US" sz="3600" b="1" dirty="0" smtClean="0">
                <a:solidFill>
                  <a:srgbClr val="0000CC"/>
                </a:solidFill>
              </a:rPr>
              <a:t> </a:t>
            </a:r>
            <a:r>
              <a:rPr lang="ru-RU" sz="3600" b="1" dirty="0" smtClean="0">
                <a:solidFill>
                  <a:srgbClr val="0000CC"/>
                </a:solidFill>
              </a:rPr>
              <a:t>Винтовочные;</a:t>
            </a:r>
          </a:p>
          <a:p>
            <a:pPr>
              <a:spcBef>
                <a:spcPts val="0"/>
              </a:spcBef>
              <a:buNone/>
            </a:pPr>
            <a:r>
              <a:rPr lang="ru-RU" sz="3600" b="1" dirty="0" smtClean="0">
                <a:solidFill>
                  <a:srgbClr val="0000CC"/>
                </a:solidFill>
              </a:rPr>
              <a:t>          </a:t>
            </a:r>
            <a:r>
              <a:rPr lang="en-US" sz="3600" b="1" dirty="0" smtClean="0">
                <a:solidFill>
                  <a:srgbClr val="0000CC"/>
                </a:solidFill>
              </a:rPr>
              <a:t>III</a:t>
            </a:r>
            <a:r>
              <a:rPr lang="ru-RU" sz="3600" b="1" dirty="0">
                <a:solidFill>
                  <a:srgbClr val="0000CC"/>
                </a:solidFill>
              </a:rPr>
              <a:t>. </a:t>
            </a:r>
            <a:r>
              <a:rPr lang="en-US" sz="3600" b="1" dirty="0">
                <a:solidFill>
                  <a:srgbClr val="0000CC"/>
                </a:solidFill>
              </a:rPr>
              <a:t> </a:t>
            </a:r>
            <a:r>
              <a:rPr lang="ru-RU" sz="3600" b="1" dirty="0" smtClean="0">
                <a:solidFill>
                  <a:srgbClr val="0000CC"/>
                </a:solidFill>
              </a:rPr>
              <a:t>Пистолетные</a:t>
            </a:r>
            <a:endParaRPr lang="ru-RU" sz="3600" b="1" dirty="0">
              <a:solidFill>
                <a:srgbClr val="0000CC"/>
              </a:solidFill>
            </a:endParaRPr>
          </a:p>
          <a:p>
            <a:pPr>
              <a:spcBef>
                <a:spcPts val="0"/>
              </a:spcBef>
              <a:buNone/>
            </a:pPr>
            <a:r>
              <a:rPr lang="ru-RU" sz="3600" b="1" dirty="0">
                <a:solidFill>
                  <a:srgbClr val="0000CC"/>
                </a:solidFill>
              </a:rPr>
              <a:t> </a:t>
            </a:r>
            <a:r>
              <a:rPr lang="ru-RU" sz="3600" b="1" dirty="0" smtClean="0">
                <a:solidFill>
                  <a:srgbClr val="0000CC"/>
                </a:solidFill>
              </a:rPr>
              <a:t>         </a:t>
            </a:r>
            <a:r>
              <a:rPr lang="en-US" sz="3600" b="1" dirty="0" smtClean="0">
                <a:solidFill>
                  <a:srgbClr val="0000CC"/>
                </a:solidFill>
              </a:rPr>
              <a:t>IV</a:t>
            </a:r>
            <a:r>
              <a:rPr lang="ru-RU" sz="3600" b="1" dirty="0" smtClean="0">
                <a:solidFill>
                  <a:srgbClr val="0000CC"/>
                </a:solidFill>
              </a:rPr>
              <a:t>. </a:t>
            </a:r>
            <a:r>
              <a:rPr lang="en-US" sz="3600" b="1" dirty="0" smtClean="0">
                <a:solidFill>
                  <a:srgbClr val="0000CC"/>
                </a:solidFill>
              </a:rPr>
              <a:t> </a:t>
            </a:r>
            <a:r>
              <a:rPr lang="ru-RU" sz="3600" b="1" dirty="0" err="1" smtClean="0">
                <a:solidFill>
                  <a:srgbClr val="0000CC"/>
                </a:solidFill>
              </a:rPr>
              <a:t>Подствольно-гранатометные</a:t>
            </a:r>
            <a:endParaRPr lang="ru-RU" sz="3600" b="1" dirty="0">
              <a:solidFill>
                <a:srgbClr val="0000CC"/>
              </a:solidFill>
            </a:endParaRPr>
          </a:p>
          <a:p>
            <a:pPr>
              <a:spcBef>
                <a:spcPts val="0"/>
              </a:spcBef>
              <a:buNone/>
            </a:pPr>
            <a:r>
              <a:rPr lang="ru-RU" sz="3600" b="1" dirty="0" smtClean="0">
                <a:solidFill>
                  <a:srgbClr val="0000CC"/>
                </a:solidFill>
              </a:rPr>
              <a:t>          </a:t>
            </a:r>
            <a:r>
              <a:rPr lang="en-US" sz="3600" b="1" dirty="0" smtClean="0">
                <a:solidFill>
                  <a:srgbClr val="0000CC"/>
                </a:solidFill>
              </a:rPr>
              <a:t>V</a:t>
            </a:r>
            <a:r>
              <a:rPr lang="ru-RU" sz="3600" b="1" dirty="0" smtClean="0">
                <a:solidFill>
                  <a:srgbClr val="0000CC"/>
                </a:solidFill>
              </a:rPr>
              <a:t>. </a:t>
            </a:r>
            <a:r>
              <a:rPr lang="en-US" sz="3600" b="1" dirty="0" smtClean="0">
                <a:solidFill>
                  <a:srgbClr val="0000CC"/>
                </a:solidFill>
              </a:rPr>
              <a:t> </a:t>
            </a:r>
            <a:r>
              <a:rPr lang="ru-RU" sz="3600" b="1" dirty="0" err="1" smtClean="0">
                <a:solidFill>
                  <a:srgbClr val="0000CC"/>
                </a:solidFill>
              </a:rPr>
              <a:t>Винтовочно-ручные</a:t>
            </a:r>
            <a:endParaRPr lang="ru-RU" sz="3600" b="1" dirty="0" smtClean="0"/>
          </a:p>
        </p:txBody>
      </p:sp>
    </p:spTree>
    <p:extLst>
      <p:ext uri="{BB962C8B-B14F-4D97-AF65-F5344CB8AC3E}">
        <p14:creationId xmlns:p14="http://schemas.microsoft.com/office/powerpoint/2010/main" val="22963470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rmAutofit fontScale="90000"/>
          </a:bodyPr>
          <a:lstStyle/>
          <a:p>
            <a:r>
              <a:rPr lang="ru-RU" sz="2800" b="1" dirty="0" smtClean="0">
                <a:solidFill>
                  <a:srgbClr val="FF0000"/>
                </a:solidFill>
              </a:rPr>
              <a:t>Ручные осколочные гранаты</a:t>
            </a:r>
            <a:endParaRPr lang="ru-RU" sz="2800" dirty="0"/>
          </a:p>
        </p:txBody>
      </p:sp>
      <p:pic>
        <p:nvPicPr>
          <p:cNvPr id="4098" name="Picture 2" descr="D:\01-ВК\02-ТЕМЫ\03-ТЕМПЛАН-ВУС 859 ГСМ\Т2 - Автомат и ручные гранаты\Т2 Зан3 - Ручные гранаты\Разное\Ручные гранаты.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832" y="692696"/>
            <a:ext cx="8783656" cy="590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129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48072"/>
          </a:xfrm>
        </p:spPr>
        <p:txBody>
          <a:bodyPr>
            <a:normAutofit/>
          </a:bodyPr>
          <a:lstStyle/>
          <a:p>
            <a:r>
              <a:rPr lang="ru-RU" sz="2800" b="1" dirty="0" smtClean="0">
                <a:solidFill>
                  <a:srgbClr val="FF0000"/>
                </a:solidFill>
              </a:rPr>
              <a:t>Винтовочные гранаты</a:t>
            </a:r>
            <a:endParaRPr lang="ru-RU" sz="2800" dirty="0">
              <a:solidFill>
                <a:srgbClr val="FF0000"/>
              </a:solidFill>
            </a:endParaRPr>
          </a:p>
        </p:txBody>
      </p:sp>
      <p:pic>
        <p:nvPicPr>
          <p:cNvPr id="1026" name="Picture 2" descr="D:\01-ВК\02-ТЕМЫ\03-ТЕМПЛАН-ВУС 859 ГСМ\Т2 - Автомат и ручные гранаты\Т2 Зан3 - Ручные гранаты\Разное\Винтовочные гранаты.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849694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253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48072"/>
          </a:xfrm>
        </p:spPr>
        <p:txBody>
          <a:bodyPr>
            <a:normAutofit/>
          </a:bodyPr>
          <a:lstStyle/>
          <a:p>
            <a:r>
              <a:rPr lang="ru-RU" sz="2800" b="1" dirty="0" smtClean="0">
                <a:solidFill>
                  <a:srgbClr val="FF0000"/>
                </a:solidFill>
              </a:rPr>
              <a:t>Пистолетные </a:t>
            </a:r>
            <a:r>
              <a:rPr lang="ru-RU" sz="2800" b="1" dirty="0">
                <a:solidFill>
                  <a:srgbClr val="FF0000"/>
                </a:solidFill>
              </a:rPr>
              <a:t>гранаты</a:t>
            </a:r>
            <a:endParaRPr lang="ru-RU" sz="2800" dirty="0"/>
          </a:p>
        </p:txBody>
      </p:sp>
      <p:pic>
        <p:nvPicPr>
          <p:cNvPr id="2050" name="Picture 2" descr="D:\01-ВК\02-ТЕМЫ\03-ТЕМПЛАН-ВУС 859 ГСМ\Т2 - Автомат и ручные гранаты\Т2 Зан3 - Ручные гранаты\Разное\Пистолетные гранаты.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124744"/>
            <a:ext cx="7328273" cy="507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08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400" b="1" dirty="0" err="1" smtClean="0">
                <a:solidFill>
                  <a:srgbClr val="FF0000"/>
                </a:solidFill>
              </a:rPr>
              <a:t>Подствольно</a:t>
            </a:r>
            <a:r>
              <a:rPr lang="ru-RU" sz="2400" b="1" dirty="0" smtClean="0">
                <a:solidFill>
                  <a:srgbClr val="FF0000"/>
                </a:solidFill>
              </a:rPr>
              <a:t>-гранатометные </a:t>
            </a:r>
            <a:r>
              <a:rPr lang="ru-RU" sz="2400" b="1" dirty="0">
                <a:solidFill>
                  <a:srgbClr val="FF0000"/>
                </a:solidFill>
              </a:rPr>
              <a:t>гранаты</a:t>
            </a:r>
            <a:endParaRPr lang="ru-RU" sz="2400" dirty="0"/>
          </a:p>
        </p:txBody>
      </p:sp>
      <p:pic>
        <p:nvPicPr>
          <p:cNvPr id="3074" name="Picture 2" descr="D:\01-ВК\02-ТЕМЫ\03-ТЕМПЛАН-ВУС 859 ГСМ\Т2 - Автомат и ручные гранаты\Т2 Зан3 - Ручные гранаты\Разное\Подствольные гранатометы.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9266" y="1124744"/>
            <a:ext cx="8025182" cy="537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2791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400" b="1" dirty="0" smtClean="0">
                <a:solidFill>
                  <a:srgbClr val="FF0000"/>
                </a:solidFill>
              </a:rPr>
              <a:t>Назначение ручных </a:t>
            </a:r>
            <a:r>
              <a:rPr lang="ru-RU" sz="2400" b="1" dirty="0">
                <a:solidFill>
                  <a:srgbClr val="FF0000"/>
                </a:solidFill>
              </a:rPr>
              <a:t>осколочных гранат РГД-5, Ф-1, РГН, </a:t>
            </a:r>
            <a:r>
              <a:rPr lang="ru-RU" sz="2400" b="1" dirty="0" smtClean="0">
                <a:solidFill>
                  <a:srgbClr val="FF0000"/>
                </a:solidFill>
              </a:rPr>
              <a:t>РГО.</a:t>
            </a:r>
            <a:endParaRPr lang="ru-RU" sz="2400" dirty="0">
              <a:solidFill>
                <a:srgbClr val="FF0000"/>
              </a:solidFill>
            </a:endParaRPr>
          </a:p>
        </p:txBody>
      </p:sp>
      <p:sp>
        <p:nvSpPr>
          <p:cNvPr id="3" name="Объект 2"/>
          <p:cNvSpPr>
            <a:spLocks noGrp="1"/>
          </p:cNvSpPr>
          <p:nvPr>
            <p:ph idx="1"/>
          </p:nvPr>
        </p:nvSpPr>
        <p:spPr>
          <a:xfrm>
            <a:off x="251520" y="1052736"/>
            <a:ext cx="8640960" cy="5544616"/>
          </a:xfrm>
        </p:spPr>
        <p:txBody>
          <a:bodyPr>
            <a:normAutofit/>
          </a:bodyPr>
          <a:lstStyle/>
          <a:p>
            <a:pPr marL="0" indent="0" algn="just">
              <a:spcBef>
                <a:spcPts val="0"/>
              </a:spcBef>
              <a:buNone/>
            </a:pPr>
            <a:r>
              <a:rPr lang="ru-RU" sz="2000" dirty="0" smtClean="0">
                <a:solidFill>
                  <a:srgbClr val="0000CC"/>
                </a:solidFill>
              </a:rPr>
              <a:t>             Ручные </a:t>
            </a:r>
            <a:r>
              <a:rPr lang="ru-RU" sz="2000" dirty="0">
                <a:solidFill>
                  <a:srgbClr val="0000CC"/>
                </a:solidFill>
              </a:rPr>
              <a:t>осколочные гранаты предназначаются для </a:t>
            </a:r>
            <a:r>
              <a:rPr lang="ru-RU" sz="2000" b="1" dirty="0">
                <a:solidFill>
                  <a:srgbClr val="0000CC"/>
                </a:solidFill>
              </a:rPr>
              <a:t>поражения осколками живой силы противника, расположенной на небольших дальностях открыто, а также в укрытиях в траншеях, ходах сообщения, окопах, зданиях и </a:t>
            </a:r>
            <a:r>
              <a:rPr lang="ru-RU" sz="2000" b="1" dirty="0" smtClean="0">
                <a:solidFill>
                  <a:srgbClr val="0000CC"/>
                </a:solidFill>
              </a:rPr>
              <a:t>т.п</a:t>
            </a:r>
            <a:r>
              <a:rPr lang="ru-RU" sz="2000" b="1" dirty="0">
                <a:solidFill>
                  <a:srgbClr val="0000CC"/>
                </a:solidFill>
              </a:rPr>
              <a:t>.</a:t>
            </a:r>
          </a:p>
          <a:p>
            <a:pPr marL="0" indent="0" algn="just">
              <a:spcBef>
                <a:spcPts val="0"/>
              </a:spcBef>
              <a:buNone/>
            </a:pPr>
            <a:r>
              <a:rPr lang="ru-RU" sz="2000" dirty="0" smtClean="0"/>
              <a:t>             В </a:t>
            </a:r>
            <a:r>
              <a:rPr lang="ru-RU" sz="2000" dirty="0"/>
              <a:t>зависимости от дальности разлета убойных осколков ручные осколочные гранаты делятся </a:t>
            </a:r>
            <a:r>
              <a:rPr lang="ru-RU" sz="2000" dirty="0">
                <a:solidFill>
                  <a:srgbClr val="C00000"/>
                </a:solidFill>
              </a:rPr>
              <a:t>на </a:t>
            </a:r>
            <a:r>
              <a:rPr lang="ru-RU" sz="2000" b="1" i="1" dirty="0">
                <a:solidFill>
                  <a:srgbClr val="C00000"/>
                </a:solidFill>
              </a:rPr>
              <a:t>наступательные и оборонительные.</a:t>
            </a:r>
            <a:r>
              <a:rPr lang="ru-RU" sz="2000" dirty="0">
                <a:solidFill>
                  <a:srgbClr val="C00000"/>
                </a:solidFill>
              </a:rPr>
              <a:t> </a:t>
            </a:r>
          </a:p>
          <a:p>
            <a:pPr marL="0" indent="0" algn="just">
              <a:spcBef>
                <a:spcPts val="0"/>
              </a:spcBef>
              <a:buNone/>
            </a:pPr>
            <a:r>
              <a:rPr lang="ru-RU" sz="2000" dirty="0" smtClean="0"/>
              <a:t>             В </a:t>
            </a:r>
            <a:r>
              <a:rPr lang="ru-RU" sz="2000" dirty="0"/>
              <a:t>ВС РФ ручные гранаты </a:t>
            </a:r>
            <a:r>
              <a:rPr lang="ru-RU" sz="2000" b="1" dirty="0">
                <a:solidFill>
                  <a:srgbClr val="0000CC"/>
                </a:solidFill>
              </a:rPr>
              <a:t>РГД-5</a:t>
            </a:r>
            <a:r>
              <a:rPr lang="ru-RU" sz="2000" dirty="0"/>
              <a:t> (ручная граната дистанционная)  и </a:t>
            </a:r>
            <a:r>
              <a:rPr lang="ru-RU" sz="2000" b="1" dirty="0">
                <a:solidFill>
                  <a:srgbClr val="0000CC"/>
                </a:solidFill>
              </a:rPr>
              <a:t>РГН</a:t>
            </a:r>
            <a:r>
              <a:rPr lang="ru-RU" sz="2000" dirty="0">
                <a:solidFill>
                  <a:srgbClr val="0000CC"/>
                </a:solidFill>
              </a:rPr>
              <a:t> </a:t>
            </a:r>
            <a:r>
              <a:rPr lang="ru-RU" sz="2000" dirty="0"/>
              <a:t>(ручная граната наступательная) </a:t>
            </a:r>
            <a:r>
              <a:rPr lang="ru-RU" sz="2000" b="1" i="1" dirty="0">
                <a:solidFill>
                  <a:srgbClr val="0000CC"/>
                </a:solidFill>
              </a:rPr>
              <a:t>наступательные</a:t>
            </a:r>
            <a:r>
              <a:rPr lang="ru-RU" sz="2000" dirty="0">
                <a:solidFill>
                  <a:srgbClr val="0000CC"/>
                </a:solidFill>
              </a:rPr>
              <a:t>,</a:t>
            </a:r>
            <a:r>
              <a:rPr lang="ru-RU" sz="2000" dirty="0"/>
              <a:t> поскольку, имея радиус разлета убойных осколков 25 м и 24 м соответственно, они предназначаются для </a:t>
            </a:r>
            <a:r>
              <a:rPr lang="ru-RU" sz="2000" b="1" i="1" dirty="0">
                <a:solidFill>
                  <a:srgbClr val="0000CC"/>
                </a:solidFill>
              </a:rPr>
              <a:t>поражения живой силы противника прежде всего в наступлении</a:t>
            </a:r>
            <a:r>
              <a:rPr lang="ru-RU" sz="2000" dirty="0">
                <a:solidFill>
                  <a:srgbClr val="0000CC"/>
                </a:solidFill>
              </a:rPr>
              <a:t>, </a:t>
            </a:r>
            <a:r>
              <a:rPr lang="ru-RU" sz="2000" dirty="0"/>
              <a:t>хотя могут применяться и в обороне. Метание ручных гранат РГД-5 и </a:t>
            </a:r>
            <a:r>
              <a:rPr lang="en-US" sz="2000" dirty="0"/>
              <a:t>P</a:t>
            </a:r>
            <a:r>
              <a:rPr lang="ru-RU" sz="2000" dirty="0"/>
              <a:t>ГН осуществляется из различных положений при действиях в пешем порядке и на БМП (БТР). </a:t>
            </a:r>
          </a:p>
          <a:p>
            <a:pPr marL="0" indent="0" algn="just">
              <a:spcBef>
                <a:spcPts val="0"/>
              </a:spcBef>
              <a:buNone/>
            </a:pPr>
            <a:r>
              <a:rPr lang="ru-RU" sz="2000" dirty="0"/>
              <a:t> </a:t>
            </a:r>
            <a:r>
              <a:rPr lang="ru-RU" sz="2000" dirty="0" smtClean="0"/>
              <a:t>             Гранаты </a:t>
            </a:r>
            <a:r>
              <a:rPr lang="ru-RU" sz="2000" b="1" dirty="0">
                <a:solidFill>
                  <a:srgbClr val="0000CC"/>
                </a:solidFill>
              </a:rPr>
              <a:t>Ф-1 и РГО </a:t>
            </a:r>
            <a:r>
              <a:rPr lang="ru-RU" sz="2000" dirty="0"/>
              <a:t>(ручная граната оборонительная) </a:t>
            </a:r>
            <a:r>
              <a:rPr lang="ru-RU" sz="2000" b="1" i="1" dirty="0">
                <a:solidFill>
                  <a:srgbClr val="0000CC"/>
                </a:solidFill>
              </a:rPr>
              <a:t>ручные противопехотные,</a:t>
            </a:r>
            <a:r>
              <a:rPr lang="ru-RU" sz="2000" dirty="0">
                <a:solidFill>
                  <a:srgbClr val="0000CC"/>
                </a:solidFill>
              </a:rPr>
              <a:t> </a:t>
            </a:r>
            <a:r>
              <a:rPr lang="ru-RU" sz="2000" b="1" i="1" dirty="0" smtClean="0">
                <a:solidFill>
                  <a:srgbClr val="0000CC"/>
                </a:solidFill>
              </a:rPr>
              <a:t>оборонительные, </a:t>
            </a:r>
            <a:r>
              <a:rPr lang="ru-RU" sz="2000" dirty="0" smtClean="0"/>
              <a:t>поскольку, имея радиус разлета убойных осколков 200 м и 150 м соответственно, они предназначаются для </a:t>
            </a:r>
            <a:r>
              <a:rPr lang="ru-RU" sz="2000" b="1" i="1" dirty="0" smtClean="0">
                <a:solidFill>
                  <a:srgbClr val="0000CC"/>
                </a:solidFill>
              </a:rPr>
              <a:t>поражения живой силы противника в обороне</a:t>
            </a:r>
            <a:r>
              <a:rPr lang="ru-RU" sz="2000" dirty="0" smtClean="0">
                <a:solidFill>
                  <a:srgbClr val="0000CC"/>
                </a:solidFill>
              </a:rPr>
              <a:t>. </a:t>
            </a:r>
            <a:endParaRPr lang="ru-RU" sz="2000" dirty="0">
              <a:solidFill>
                <a:srgbClr val="0000CC"/>
              </a:solidFill>
            </a:endParaRPr>
          </a:p>
          <a:p>
            <a:endParaRPr lang="ru-RU" sz="1400" dirty="0"/>
          </a:p>
        </p:txBody>
      </p:sp>
    </p:spTree>
    <p:extLst>
      <p:ext uri="{BB962C8B-B14F-4D97-AF65-F5344CB8AC3E}">
        <p14:creationId xmlns:p14="http://schemas.microsoft.com/office/powerpoint/2010/main" val="37436366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08720"/>
            <a:ext cx="8496944" cy="5217443"/>
          </a:xfrm>
        </p:spPr>
        <p:txBody>
          <a:bodyPr>
            <a:normAutofit/>
          </a:bodyPr>
          <a:lstStyle/>
          <a:p>
            <a:pPr marL="0" indent="0">
              <a:buNone/>
            </a:pPr>
            <a:r>
              <a:rPr lang="ru-RU" sz="2400" dirty="0"/>
              <a:t>Ручные осколочные гранаты </a:t>
            </a:r>
            <a:r>
              <a:rPr lang="ru-RU" sz="2400" b="1" dirty="0"/>
              <a:t>РГД-5</a:t>
            </a:r>
            <a:r>
              <a:rPr lang="ru-RU" sz="2400" dirty="0"/>
              <a:t> и </a:t>
            </a:r>
            <a:r>
              <a:rPr lang="ru-RU" sz="2400" b="1" dirty="0"/>
              <a:t>Ф-1</a:t>
            </a:r>
            <a:r>
              <a:rPr lang="ru-RU" sz="2400" dirty="0"/>
              <a:t> комплектуются единым запалом </a:t>
            </a:r>
            <a:r>
              <a:rPr lang="ru-RU" sz="2400" b="1" dirty="0">
                <a:solidFill>
                  <a:srgbClr val="0000CC"/>
                </a:solidFill>
              </a:rPr>
              <a:t>УЗРГМ</a:t>
            </a:r>
            <a:r>
              <a:rPr lang="ru-RU" sz="2400" dirty="0">
                <a:solidFill>
                  <a:srgbClr val="0000CC"/>
                </a:solidFill>
              </a:rPr>
              <a:t> (</a:t>
            </a:r>
            <a:r>
              <a:rPr lang="ru-RU" sz="2400" dirty="0" smtClean="0">
                <a:solidFill>
                  <a:srgbClr val="0000CC"/>
                </a:solidFill>
              </a:rPr>
              <a:t>унифицированный запал </a:t>
            </a:r>
            <a:r>
              <a:rPr lang="ru-RU" sz="2400" dirty="0">
                <a:solidFill>
                  <a:srgbClr val="0000CC"/>
                </a:solidFill>
              </a:rPr>
              <a:t>ручной гранаты </a:t>
            </a:r>
            <a:r>
              <a:rPr lang="ru-RU" sz="2400" dirty="0" smtClean="0">
                <a:solidFill>
                  <a:srgbClr val="0000CC"/>
                </a:solidFill>
              </a:rPr>
              <a:t>модернизированный). </a:t>
            </a:r>
            <a:endParaRPr lang="en-US" sz="2400" dirty="0" smtClean="0">
              <a:solidFill>
                <a:srgbClr val="0000CC"/>
              </a:solidFill>
            </a:endParaRPr>
          </a:p>
          <a:p>
            <a:pPr marL="0" indent="0">
              <a:buNone/>
            </a:pPr>
            <a:r>
              <a:rPr lang="ru-RU" sz="2400" dirty="0" smtClean="0"/>
              <a:t> </a:t>
            </a:r>
            <a:r>
              <a:rPr lang="ru-RU" sz="2400" b="1" dirty="0" smtClean="0">
                <a:solidFill>
                  <a:srgbClr val="0000CC"/>
                </a:solidFill>
              </a:rPr>
              <a:t>УЗРГМ</a:t>
            </a:r>
            <a:r>
              <a:rPr lang="ru-RU" sz="2400" dirty="0" smtClean="0"/>
              <a:t> </a:t>
            </a:r>
            <a:r>
              <a:rPr lang="ru-RU" sz="2400" dirty="0" smtClean="0">
                <a:solidFill>
                  <a:srgbClr val="0000CC"/>
                </a:solidFill>
              </a:rPr>
              <a:t>- </a:t>
            </a:r>
            <a:r>
              <a:rPr lang="ru-RU" sz="2400" b="1" dirty="0" smtClean="0">
                <a:solidFill>
                  <a:srgbClr val="0000CC"/>
                </a:solidFill>
              </a:rPr>
              <a:t>запал </a:t>
            </a:r>
            <a:r>
              <a:rPr lang="ru-RU" sz="2400" b="1" dirty="0">
                <a:solidFill>
                  <a:srgbClr val="0000CC"/>
                </a:solidFill>
              </a:rPr>
              <a:t>дистанционного действия</a:t>
            </a:r>
            <a:r>
              <a:rPr lang="ru-RU" sz="2400" dirty="0"/>
              <a:t>: он воспламеняется в момент броска гранаты, а взрыв происходит через </a:t>
            </a:r>
            <a:r>
              <a:rPr lang="ru-RU" sz="2400" b="1" dirty="0">
                <a:solidFill>
                  <a:srgbClr val="FF0000"/>
                </a:solidFill>
              </a:rPr>
              <a:t>3,2-4,2</a:t>
            </a:r>
            <a:r>
              <a:rPr lang="ru-RU" sz="2400" dirty="0"/>
              <a:t> с после броска.</a:t>
            </a:r>
          </a:p>
          <a:p>
            <a:pPr marL="0" indent="0">
              <a:buNone/>
            </a:pPr>
            <a:r>
              <a:rPr lang="ru-RU" sz="2400" dirty="0"/>
              <a:t>Ручные осколочные гранаты РГО и РГН комплектуются единым запалом </a:t>
            </a:r>
            <a:r>
              <a:rPr lang="ru-RU" sz="2400" b="1" dirty="0">
                <a:solidFill>
                  <a:srgbClr val="0000CC"/>
                </a:solidFill>
              </a:rPr>
              <a:t>УДЗ</a:t>
            </a:r>
            <a:r>
              <a:rPr lang="ru-RU" sz="2400" dirty="0">
                <a:solidFill>
                  <a:srgbClr val="0000CC"/>
                </a:solidFill>
              </a:rPr>
              <a:t> (ударно-дистанционный запал), </a:t>
            </a:r>
            <a:r>
              <a:rPr lang="ru-RU" sz="2400" dirty="0"/>
              <a:t>который является комбинированным </a:t>
            </a:r>
            <a:r>
              <a:rPr lang="ru-RU" sz="2400" b="1" dirty="0">
                <a:solidFill>
                  <a:srgbClr val="0000CC"/>
                </a:solidFill>
              </a:rPr>
              <a:t>ударно-дистанционным взрывателем</a:t>
            </a:r>
            <a:r>
              <a:rPr lang="ru-RU" sz="2400" dirty="0"/>
              <a:t>. </a:t>
            </a:r>
          </a:p>
          <a:p>
            <a:pPr>
              <a:buNone/>
            </a:pPr>
            <a:endParaRPr lang="ru-RU" sz="2400" dirty="0"/>
          </a:p>
        </p:txBody>
      </p:sp>
    </p:spTree>
    <p:extLst>
      <p:ext uri="{BB962C8B-B14F-4D97-AF65-F5344CB8AC3E}">
        <p14:creationId xmlns:p14="http://schemas.microsoft.com/office/powerpoint/2010/main" val="39793691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Autofit/>
          </a:bodyPr>
          <a:lstStyle/>
          <a:p>
            <a:r>
              <a:rPr lang="ru-RU" sz="2000" b="1" dirty="0" smtClean="0">
                <a:solidFill>
                  <a:srgbClr val="FF0000"/>
                </a:solidFill>
              </a:rPr>
              <a:t>Основные боевые характеристики ручных осколочных  гранат</a:t>
            </a:r>
            <a:endParaRPr lang="ru-RU" sz="2000" b="1" dirty="0">
              <a:solidFill>
                <a:srgbClr val="FF0000"/>
              </a:solidFill>
            </a:endParaRPr>
          </a:p>
        </p:txBody>
      </p:sp>
      <p:graphicFrame>
        <p:nvGraphicFramePr>
          <p:cNvPr id="6" name="Содержимое 5"/>
          <p:cNvGraphicFramePr>
            <a:graphicFrameLocks noGrp="1"/>
          </p:cNvGraphicFramePr>
          <p:nvPr>
            <p:ph idx="1"/>
            <p:extLst/>
          </p:nvPr>
        </p:nvGraphicFramePr>
        <p:xfrm>
          <a:off x="214284" y="1071545"/>
          <a:ext cx="8715435" cy="5286412"/>
        </p:xfrm>
        <a:graphic>
          <a:graphicData uri="http://schemas.openxmlformats.org/drawingml/2006/table">
            <a:tbl>
              <a:tblPr/>
              <a:tblGrid>
                <a:gridCol w="459730">
                  <a:extLst>
                    <a:ext uri="{9D8B030D-6E8A-4147-A177-3AD203B41FA5}">
                      <a16:colId xmlns:a16="http://schemas.microsoft.com/office/drawing/2014/main" val="20000"/>
                    </a:ext>
                  </a:extLst>
                </a:gridCol>
                <a:gridCol w="3666505">
                  <a:extLst>
                    <a:ext uri="{9D8B030D-6E8A-4147-A177-3AD203B41FA5}">
                      <a16:colId xmlns:a16="http://schemas.microsoft.com/office/drawing/2014/main" val="20001"/>
                    </a:ext>
                  </a:extLst>
                </a:gridCol>
                <a:gridCol w="1147704">
                  <a:extLst>
                    <a:ext uri="{9D8B030D-6E8A-4147-A177-3AD203B41FA5}">
                      <a16:colId xmlns:a16="http://schemas.microsoft.com/office/drawing/2014/main" val="20002"/>
                    </a:ext>
                  </a:extLst>
                </a:gridCol>
                <a:gridCol w="1146896">
                  <a:extLst>
                    <a:ext uri="{9D8B030D-6E8A-4147-A177-3AD203B41FA5}">
                      <a16:colId xmlns:a16="http://schemas.microsoft.com/office/drawing/2014/main" val="20003"/>
                    </a:ext>
                  </a:extLst>
                </a:gridCol>
                <a:gridCol w="1147704">
                  <a:extLst>
                    <a:ext uri="{9D8B030D-6E8A-4147-A177-3AD203B41FA5}">
                      <a16:colId xmlns:a16="http://schemas.microsoft.com/office/drawing/2014/main" val="20004"/>
                    </a:ext>
                  </a:extLst>
                </a:gridCol>
                <a:gridCol w="1146896">
                  <a:extLst>
                    <a:ext uri="{9D8B030D-6E8A-4147-A177-3AD203B41FA5}">
                      <a16:colId xmlns:a16="http://schemas.microsoft.com/office/drawing/2014/main" val="20005"/>
                    </a:ext>
                  </a:extLst>
                </a:gridCol>
              </a:tblGrid>
              <a:tr h="704854">
                <a:tc>
                  <a:txBody>
                    <a:bodyPr/>
                    <a:lstStyle/>
                    <a:p>
                      <a:pPr algn="ctr">
                        <a:spcAft>
                          <a:spcPts val="0"/>
                        </a:spcAft>
                      </a:pPr>
                      <a:r>
                        <a:rPr lang="ru-RU" sz="1200" dirty="0">
                          <a:latin typeface="Times New Roman"/>
                          <a:ea typeface="Times New Roman"/>
                        </a:rPr>
                        <a:t>№</a:t>
                      </a:r>
                      <a:endParaRPr lang="ru-RU" sz="1200" dirty="0">
                        <a:latin typeface="Courier New"/>
                        <a:ea typeface="Times New Roman"/>
                      </a:endParaRPr>
                    </a:p>
                    <a:p>
                      <a:pPr algn="ctr">
                        <a:spcAft>
                          <a:spcPts val="0"/>
                        </a:spcAft>
                      </a:pPr>
                      <a:r>
                        <a:rPr lang="ru-RU" sz="1200" dirty="0" err="1">
                          <a:latin typeface="Times New Roman"/>
                          <a:ea typeface="Times New Roman"/>
                        </a:rPr>
                        <a:t>пп</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Характеристика</a:t>
                      </a:r>
                      <a:endParaRPr lang="ru-RU" sz="1200" dirty="0">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FF0000"/>
                          </a:solidFill>
                          <a:latin typeface="Times New Roman"/>
                          <a:ea typeface="Times New Roman"/>
                        </a:rPr>
                        <a:t>РГД-5</a:t>
                      </a:r>
                      <a:endParaRPr lang="ru-RU" sz="1200" b="1" dirty="0">
                        <a:solidFill>
                          <a:srgbClr val="FF0000"/>
                        </a:solidFill>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FF0000"/>
                          </a:solidFill>
                          <a:latin typeface="Times New Roman"/>
                          <a:ea typeface="Times New Roman"/>
                        </a:rPr>
                        <a:t>Ф-1</a:t>
                      </a:r>
                      <a:endParaRPr lang="ru-RU" sz="1200" b="1" dirty="0">
                        <a:solidFill>
                          <a:srgbClr val="FF0000"/>
                        </a:solidFill>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Times New Roman"/>
                          <a:ea typeface="Times New Roman"/>
                        </a:rPr>
                        <a:t>РГН</a:t>
                      </a:r>
                      <a:endParaRPr lang="ru-RU" sz="1200" b="1" dirty="0">
                        <a:solidFill>
                          <a:srgbClr val="0000CC"/>
                        </a:solidFill>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Times New Roman"/>
                          <a:ea typeface="Times New Roman"/>
                        </a:rPr>
                        <a:t>РГО</a:t>
                      </a:r>
                      <a:endParaRPr lang="ru-RU" sz="1200" b="1" dirty="0">
                        <a:solidFill>
                          <a:srgbClr val="0000CC"/>
                        </a:solidFill>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7378">
                <a:tc>
                  <a:txBody>
                    <a:bodyPr/>
                    <a:lstStyle/>
                    <a:p>
                      <a:pPr algn="ctr">
                        <a:spcAft>
                          <a:spcPts val="0"/>
                        </a:spcAft>
                      </a:pPr>
                      <a:r>
                        <a:rPr lang="ru-RU" sz="1200">
                          <a:latin typeface="Times New Roman"/>
                          <a:ea typeface="Times New Roman"/>
                        </a:rPr>
                        <a:t>1.</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Тип гранаты</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Times New Roman"/>
                          <a:ea typeface="Times New Roman"/>
                        </a:rPr>
                        <a:t>осколочная </a:t>
                      </a:r>
                      <a:r>
                        <a:rPr lang="ru-RU" sz="1200" b="1" dirty="0" err="1">
                          <a:solidFill>
                            <a:srgbClr val="C00000"/>
                          </a:solidFill>
                          <a:latin typeface="Times New Roman"/>
                          <a:ea typeface="Times New Roman"/>
                        </a:rPr>
                        <a:t>наступат</a:t>
                      </a:r>
                      <a:r>
                        <a:rPr lang="ru-RU" sz="1200" b="1" dirty="0">
                          <a:solidFill>
                            <a:srgbClr val="C00000"/>
                          </a:solidFill>
                          <a:latin typeface="Times New Roman"/>
                          <a:ea typeface="Times New Roman"/>
                        </a:rPr>
                        <a:t>.</a:t>
                      </a:r>
                      <a:endParaRPr lang="ru-RU" sz="1200" b="1" dirty="0">
                        <a:solidFill>
                          <a:srgbClr val="C00000"/>
                        </a:solidFill>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осколочная оборонит.</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Times New Roman"/>
                          <a:ea typeface="Times New Roman"/>
                        </a:rPr>
                        <a:t>осколочная </a:t>
                      </a:r>
                      <a:r>
                        <a:rPr lang="ru-RU" sz="1200" b="1" dirty="0" err="1">
                          <a:solidFill>
                            <a:srgbClr val="C00000"/>
                          </a:solidFill>
                          <a:latin typeface="Times New Roman"/>
                          <a:ea typeface="Times New Roman"/>
                        </a:rPr>
                        <a:t>наступат</a:t>
                      </a:r>
                      <a:r>
                        <a:rPr lang="ru-RU" sz="1200" b="1" dirty="0">
                          <a:solidFill>
                            <a:srgbClr val="C00000"/>
                          </a:solidFill>
                          <a:latin typeface="Times New Roman"/>
                          <a:ea typeface="Times New Roman"/>
                        </a:rPr>
                        <a:t>.</a:t>
                      </a:r>
                      <a:endParaRPr lang="ru-RU" sz="1200" b="1" dirty="0">
                        <a:solidFill>
                          <a:srgbClr val="C00000"/>
                        </a:solidFill>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осколочная оборонит.</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428">
                <a:tc>
                  <a:txBody>
                    <a:bodyPr/>
                    <a:lstStyle/>
                    <a:p>
                      <a:pPr algn="ctr">
                        <a:spcAft>
                          <a:spcPts val="0"/>
                        </a:spcAft>
                      </a:pPr>
                      <a:r>
                        <a:rPr lang="ru-RU" sz="1200">
                          <a:latin typeface="Times New Roman"/>
                          <a:ea typeface="Times New Roman"/>
                        </a:rPr>
                        <a:t>2.</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Время горения замедлителя, с</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3,2-4,2</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3,2-4,2</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3,2-4,2</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3,2-4,2</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428">
                <a:tc>
                  <a:txBody>
                    <a:bodyPr/>
                    <a:lstStyle/>
                    <a:p>
                      <a:pPr algn="ctr">
                        <a:spcAft>
                          <a:spcPts val="0"/>
                        </a:spcAft>
                      </a:pPr>
                      <a:r>
                        <a:rPr lang="ru-RU" sz="1200">
                          <a:latin typeface="Times New Roman"/>
                          <a:ea typeface="Times New Roman"/>
                        </a:rPr>
                        <a:t>3.</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Время дальнего взведения, с</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FF0000"/>
                          </a:solidFill>
                          <a:latin typeface="Times New Roman"/>
                          <a:ea typeface="Times New Roman"/>
                        </a:rPr>
                        <a:t>1,3 -1,8</a:t>
                      </a:r>
                      <a:endParaRPr lang="ru-RU" sz="1200" b="1" dirty="0">
                        <a:solidFill>
                          <a:srgbClr val="FF0000"/>
                        </a:solidFill>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FF0000"/>
                          </a:solidFill>
                          <a:latin typeface="Times New Roman"/>
                          <a:ea typeface="Times New Roman"/>
                        </a:rPr>
                        <a:t>1,3-1,8</a:t>
                      </a:r>
                      <a:endParaRPr lang="ru-RU" sz="1200" b="1" dirty="0">
                        <a:solidFill>
                          <a:srgbClr val="FF0000"/>
                        </a:solidFill>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7378">
                <a:tc>
                  <a:txBody>
                    <a:bodyPr/>
                    <a:lstStyle/>
                    <a:p>
                      <a:pPr algn="ctr">
                        <a:spcAft>
                          <a:spcPts val="0"/>
                        </a:spcAft>
                      </a:pPr>
                      <a:r>
                        <a:rPr lang="ru-RU" sz="1200">
                          <a:latin typeface="Times New Roman"/>
                          <a:ea typeface="Times New Roman"/>
                        </a:rPr>
                        <a:t>4.</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Тип взрывателя (запала)</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УЗРГМ </a:t>
                      </a:r>
                      <a:r>
                        <a:rPr lang="ru-RU" sz="1200" b="1" dirty="0" err="1">
                          <a:latin typeface="Times New Roman"/>
                          <a:ea typeface="Times New Roman"/>
                        </a:rPr>
                        <a:t>дистанц</a:t>
                      </a:r>
                      <a:r>
                        <a:rPr lang="ru-RU" sz="1200" b="1" dirty="0">
                          <a:latin typeface="Times New Roman"/>
                          <a:ea typeface="Times New Roman"/>
                        </a:rPr>
                        <a:t>.</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УЗРГМ </a:t>
                      </a:r>
                      <a:r>
                        <a:rPr lang="ru-RU" sz="1200" b="1" dirty="0" err="1">
                          <a:latin typeface="Times New Roman"/>
                          <a:ea typeface="Times New Roman"/>
                        </a:rPr>
                        <a:t>дистанц</a:t>
                      </a:r>
                      <a:r>
                        <a:rPr lang="ru-RU" sz="1200" b="1" dirty="0">
                          <a:latin typeface="Times New Roman"/>
                          <a:ea typeface="Times New Roman"/>
                        </a:rPr>
                        <a:t>.</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FF0000"/>
                          </a:solidFill>
                          <a:latin typeface="Times New Roman"/>
                          <a:ea typeface="Times New Roman"/>
                        </a:rPr>
                        <a:t>УДЗ </a:t>
                      </a:r>
                      <a:r>
                        <a:rPr lang="ru-RU" sz="1200" b="1" dirty="0" err="1">
                          <a:solidFill>
                            <a:srgbClr val="FF0000"/>
                          </a:solidFill>
                          <a:latin typeface="Times New Roman"/>
                          <a:ea typeface="Times New Roman"/>
                        </a:rPr>
                        <a:t>ударно-дистанц</a:t>
                      </a:r>
                      <a:r>
                        <a:rPr lang="ru-RU" sz="1200" b="1" dirty="0">
                          <a:solidFill>
                            <a:srgbClr val="FF0000"/>
                          </a:solidFill>
                          <a:latin typeface="Times New Roman"/>
                          <a:ea typeface="Times New Roman"/>
                        </a:rPr>
                        <a:t>.</a:t>
                      </a:r>
                      <a:endParaRPr lang="ru-RU" sz="1200" b="1" dirty="0">
                        <a:solidFill>
                          <a:srgbClr val="FF0000"/>
                        </a:solidFill>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FF0000"/>
                          </a:solidFill>
                          <a:latin typeface="Times New Roman"/>
                          <a:ea typeface="Times New Roman"/>
                        </a:rPr>
                        <a:t>УДЗ </a:t>
                      </a:r>
                      <a:r>
                        <a:rPr lang="ru-RU" sz="1200" b="1" dirty="0" err="1">
                          <a:solidFill>
                            <a:srgbClr val="FF0000"/>
                          </a:solidFill>
                          <a:latin typeface="Times New Roman"/>
                          <a:ea typeface="Times New Roman"/>
                        </a:rPr>
                        <a:t>ударно-дистанц</a:t>
                      </a:r>
                      <a:r>
                        <a:rPr lang="ru-RU" sz="1200" b="1" dirty="0">
                          <a:solidFill>
                            <a:srgbClr val="FF0000"/>
                          </a:solidFill>
                          <a:latin typeface="Times New Roman"/>
                          <a:ea typeface="Times New Roman"/>
                        </a:rPr>
                        <a:t>.</a:t>
                      </a:r>
                      <a:endParaRPr lang="ru-RU" sz="1200" b="1" dirty="0">
                        <a:solidFill>
                          <a:srgbClr val="FF0000"/>
                        </a:solidFill>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428">
                <a:tc>
                  <a:txBody>
                    <a:bodyPr/>
                    <a:lstStyle/>
                    <a:p>
                      <a:pPr algn="ctr">
                        <a:spcAft>
                          <a:spcPts val="0"/>
                        </a:spcAft>
                      </a:pPr>
                      <a:r>
                        <a:rPr lang="ru-RU" sz="1200">
                          <a:latin typeface="Times New Roman"/>
                          <a:ea typeface="Times New Roman"/>
                        </a:rPr>
                        <a:t>5.</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Радиус разлёта осколков, м</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до 25</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до 200</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до 24</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до 150</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428">
                <a:tc>
                  <a:txBody>
                    <a:bodyPr/>
                    <a:lstStyle/>
                    <a:p>
                      <a:pPr algn="ctr">
                        <a:spcAft>
                          <a:spcPts val="0"/>
                        </a:spcAft>
                      </a:pPr>
                      <a:r>
                        <a:rPr lang="ru-RU" sz="1200">
                          <a:latin typeface="Times New Roman"/>
                          <a:ea typeface="Times New Roman"/>
                        </a:rPr>
                        <a:t>6. </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Радиус зоны эффективного поражения, м</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5</a:t>
                      </a:r>
                      <a:endParaRPr lang="ru-RU" sz="1200" b="1">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7</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8</a:t>
                      </a:r>
                      <a:endParaRPr lang="ru-RU" sz="1200" b="1">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16</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87378">
                <a:tc>
                  <a:txBody>
                    <a:bodyPr/>
                    <a:lstStyle/>
                    <a:p>
                      <a:pPr algn="ctr">
                        <a:spcAft>
                          <a:spcPts val="0"/>
                        </a:spcAft>
                      </a:pPr>
                      <a:r>
                        <a:rPr lang="ru-RU" sz="1200">
                          <a:latin typeface="Times New Roman"/>
                          <a:ea typeface="Times New Roman"/>
                        </a:rPr>
                        <a:t>7.</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Взрывчатое вещество</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тротил</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тротил</a:t>
                      </a:r>
                      <a:endParaRPr lang="ru-RU" sz="1200" b="1"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FF0000"/>
                          </a:solidFill>
                          <a:latin typeface="Times New Roman"/>
                          <a:ea typeface="Times New Roman"/>
                        </a:rPr>
                        <a:t>гексоген, пластит</a:t>
                      </a:r>
                      <a:endParaRPr lang="ru-RU" sz="1200" b="1" dirty="0">
                        <a:solidFill>
                          <a:srgbClr val="FF0000"/>
                        </a:solidFill>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err="1">
                          <a:solidFill>
                            <a:srgbClr val="FF0000"/>
                          </a:solidFill>
                          <a:latin typeface="Times New Roman"/>
                          <a:ea typeface="Times New Roman"/>
                        </a:rPr>
                        <a:t>гексоген</a:t>
                      </a:r>
                      <a:r>
                        <a:rPr lang="ru-RU" sz="1200" b="1" dirty="0">
                          <a:solidFill>
                            <a:srgbClr val="FF0000"/>
                          </a:solidFill>
                          <a:latin typeface="Times New Roman"/>
                          <a:ea typeface="Times New Roman"/>
                        </a:rPr>
                        <a:t>, пластит</a:t>
                      </a:r>
                      <a:endParaRPr lang="ru-RU" sz="1200" b="1" dirty="0">
                        <a:solidFill>
                          <a:srgbClr val="FF0000"/>
                        </a:solidFill>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2428">
                <a:tc>
                  <a:txBody>
                    <a:bodyPr/>
                    <a:lstStyle/>
                    <a:p>
                      <a:pPr algn="ctr">
                        <a:spcAft>
                          <a:spcPts val="0"/>
                        </a:spcAft>
                      </a:pPr>
                      <a:r>
                        <a:rPr lang="ru-RU" sz="1200">
                          <a:latin typeface="Times New Roman"/>
                          <a:ea typeface="Times New Roman"/>
                        </a:rPr>
                        <a:t>8.</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Масса заряженной гранаты, г</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310</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600</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310</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530</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2428">
                <a:tc>
                  <a:txBody>
                    <a:bodyPr/>
                    <a:lstStyle/>
                    <a:p>
                      <a:pPr algn="ctr">
                        <a:spcAft>
                          <a:spcPts val="0"/>
                        </a:spcAft>
                      </a:pPr>
                      <a:r>
                        <a:rPr lang="ru-RU" sz="1200">
                          <a:latin typeface="Times New Roman"/>
                          <a:ea typeface="Times New Roman"/>
                        </a:rPr>
                        <a:t>9.</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Средняя дальность броска, м</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40-50</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20-40</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30-45</a:t>
                      </a:r>
                      <a:endParaRPr lang="ru-RU" sz="1200" dirty="0">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20-40</a:t>
                      </a:r>
                      <a:endParaRPr lang="ru-RU" sz="1200">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2428">
                <a:tc>
                  <a:txBody>
                    <a:bodyPr/>
                    <a:lstStyle/>
                    <a:p>
                      <a:pPr algn="ctr">
                        <a:spcAft>
                          <a:spcPts val="0"/>
                        </a:spcAft>
                      </a:pPr>
                      <a:r>
                        <a:rPr lang="ru-RU" sz="1200">
                          <a:latin typeface="Times New Roman"/>
                          <a:ea typeface="Times New Roman"/>
                        </a:rPr>
                        <a:t>10.</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Масса ящика с гранатами, кг</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14</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20</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13,5</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20</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2428">
                <a:tc>
                  <a:txBody>
                    <a:bodyPr/>
                    <a:lstStyle/>
                    <a:p>
                      <a:pPr algn="ctr">
                        <a:spcAft>
                          <a:spcPts val="0"/>
                        </a:spcAft>
                      </a:pPr>
                      <a:r>
                        <a:rPr lang="ru-RU" sz="1200">
                          <a:latin typeface="Times New Roman"/>
                          <a:ea typeface="Times New Roman"/>
                        </a:rPr>
                        <a:t>11.</a:t>
                      </a:r>
                      <a:endParaRPr lang="ru-RU" sz="1200">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Количество гранат и запалов в ящике, шт</a:t>
                      </a:r>
                      <a:endParaRPr lang="ru-RU" sz="120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20</a:t>
                      </a:r>
                      <a:endParaRPr lang="ru-RU" sz="1200">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20</a:t>
                      </a:r>
                      <a:endParaRPr lang="ru-RU" sz="1200">
                        <a:latin typeface="Courier New"/>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20</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20</a:t>
                      </a:r>
                      <a:endParaRPr lang="ru-RU" sz="1200" dirty="0">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16448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9392"/>
            <a:ext cx="7858180" cy="857256"/>
          </a:xfrm>
        </p:spPr>
        <p:txBody>
          <a:bodyPr>
            <a:normAutofit/>
          </a:bodyPr>
          <a:lstStyle/>
          <a:p>
            <a:r>
              <a:rPr lang="ru-RU" sz="3600" b="1" dirty="0" smtClean="0">
                <a:solidFill>
                  <a:srgbClr val="FF0000"/>
                </a:solidFill>
              </a:rPr>
              <a:t>Эволюция автомата Калашникова</a:t>
            </a:r>
            <a:endParaRPr lang="ru-RU" sz="3600" b="1" dirty="0">
              <a:solidFill>
                <a:srgbClr val="FF0000"/>
              </a:solidFill>
            </a:endParaRPr>
          </a:p>
        </p:txBody>
      </p:sp>
      <p:pic>
        <p:nvPicPr>
          <p:cNvPr id="1026" name="Picture 2" descr="D:\01-ВК\01-ТЕМЫ\Т 9, Зан 1 - Основы ОП, АК-74, ПМ\АК - модификации.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4994"/>
          <a:stretch/>
        </p:blipFill>
        <p:spPr bwMode="auto">
          <a:xfrm>
            <a:off x="35496" y="764703"/>
            <a:ext cx="9108504" cy="599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154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sz="2400" b="1" dirty="0" smtClean="0">
                <a:solidFill>
                  <a:srgbClr val="FF0000"/>
                </a:solidFill>
                <a:cs typeface="Arial" pitchFamily="34" charset="0"/>
              </a:rPr>
              <a:t>Общее устройство ручных  осколочных гранат </a:t>
            </a:r>
            <a:endParaRPr lang="ru-RU" sz="2400" dirty="0">
              <a:solidFill>
                <a:srgbClr val="FF0000"/>
              </a:solidFill>
            </a:endParaRPr>
          </a:p>
        </p:txBody>
      </p:sp>
      <p:graphicFrame>
        <p:nvGraphicFramePr>
          <p:cNvPr id="10" name="Содержимое 9"/>
          <p:cNvGraphicFramePr>
            <a:graphicFrameLocks noGrp="1"/>
          </p:cNvGraphicFramePr>
          <p:nvPr>
            <p:ph idx="1"/>
          </p:nvPr>
        </p:nvGraphicFramePr>
        <p:xfrm>
          <a:off x="428596" y="785794"/>
          <a:ext cx="8358245" cy="5786478"/>
        </p:xfrm>
        <a:graphic>
          <a:graphicData uri="http://schemas.openxmlformats.org/drawingml/2006/table">
            <a:tbl>
              <a:tblPr/>
              <a:tblGrid>
                <a:gridCol w="3662548">
                  <a:extLst>
                    <a:ext uri="{9D8B030D-6E8A-4147-A177-3AD203B41FA5}">
                      <a16:colId xmlns:a16="http://schemas.microsoft.com/office/drawing/2014/main" val="20000"/>
                    </a:ext>
                  </a:extLst>
                </a:gridCol>
                <a:gridCol w="4695697">
                  <a:extLst>
                    <a:ext uri="{9D8B030D-6E8A-4147-A177-3AD203B41FA5}">
                      <a16:colId xmlns:a16="http://schemas.microsoft.com/office/drawing/2014/main" val="20001"/>
                    </a:ext>
                  </a:extLst>
                </a:gridCol>
              </a:tblGrid>
              <a:tr h="5786478">
                <a:tc>
                  <a:txBody>
                    <a:bodyPr/>
                    <a:lstStyle/>
                    <a:p>
                      <a:pPr algn="just">
                        <a:tabLst>
                          <a:tab pos="422910" algn="l"/>
                        </a:tabLst>
                      </a:pPr>
                      <a:endParaRPr lang="ru-RU" sz="1000" b="0" dirty="0">
                        <a:latin typeface="Times New Roman"/>
                        <a:ea typeface="Times New Roman"/>
                      </a:endParaRPr>
                    </a:p>
                    <a:p>
                      <a:pPr indent="450215" algn="just">
                        <a:tabLst>
                          <a:tab pos="422910" algn="l"/>
                        </a:tabLst>
                      </a:pPr>
                      <a:r>
                        <a:rPr lang="ru-RU" sz="1600" b="1" dirty="0">
                          <a:solidFill>
                            <a:srgbClr val="FF0000"/>
                          </a:solidFill>
                          <a:latin typeface="Times New Roman"/>
                          <a:ea typeface="Times New Roman"/>
                        </a:rPr>
                        <a:t>Ручная граната </a:t>
                      </a:r>
                      <a:r>
                        <a:rPr lang="ru-RU" sz="1600" b="1" dirty="0" smtClean="0">
                          <a:solidFill>
                            <a:srgbClr val="FF0000"/>
                          </a:solidFill>
                          <a:latin typeface="Times New Roman"/>
                          <a:ea typeface="Times New Roman"/>
                        </a:rPr>
                        <a:t>РГД-5</a:t>
                      </a:r>
                      <a:endParaRPr lang="ru-RU" sz="1600" b="1" dirty="0">
                        <a:solidFill>
                          <a:srgbClr val="FF0000"/>
                        </a:solidFill>
                        <a:latin typeface="Times New Roman"/>
                        <a:ea typeface="Times New Roman"/>
                      </a:endParaRPr>
                    </a:p>
                  </a:txBody>
                  <a:tcPr marL="68580" marR="68580" marT="0" marB="0">
                    <a:lnL>
                      <a:noFill/>
                    </a:lnL>
                    <a:lnR>
                      <a:noFill/>
                    </a:lnR>
                    <a:lnT>
                      <a:noFill/>
                    </a:lnT>
                    <a:lnB>
                      <a:noFill/>
                    </a:lnB>
                  </a:tcPr>
                </a:tc>
                <a:tc>
                  <a:txBody>
                    <a:bodyPr/>
                    <a:lstStyle/>
                    <a:p>
                      <a:pPr indent="381635"/>
                      <a:endParaRPr lang="ru-RU" sz="1000" b="0" dirty="0" smtClean="0">
                        <a:solidFill>
                          <a:srgbClr val="000000"/>
                        </a:solidFill>
                        <a:latin typeface="Times New Roman"/>
                        <a:ea typeface="Times New Roman"/>
                      </a:endParaRPr>
                    </a:p>
                    <a:p>
                      <a:pPr indent="381635"/>
                      <a:endParaRPr lang="ru-RU" sz="1400" b="0" dirty="0" smtClean="0">
                        <a:solidFill>
                          <a:srgbClr val="000000"/>
                        </a:solidFill>
                        <a:latin typeface="Times New Roman"/>
                        <a:ea typeface="Times New Roman"/>
                      </a:endParaRPr>
                    </a:p>
                    <a:p>
                      <a:pPr marL="0" marR="0" lvl="0" indent="381635"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Наступательная ручная осколочная граната РГД-5 была разработана для замены на вооружении гранаты РГ-42.</a:t>
                      </a:r>
                    </a:p>
                    <a:p>
                      <a:pPr indent="381635"/>
                      <a:r>
                        <a:rPr lang="ru-RU" sz="1400" b="0" dirty="0" smtClean="0">
                          <a:solidFill>
                            <a:srgbClr val="000000"/>
                          </a:solidFill>
                          <a:latin typeface="Times New Roman" pitchFamily="18" charset="0"/>
                          <a:ea typeface="Times New Roman"/>
                          <a:cs typeface="Times New Roman" pitchFamily="18" charset="0"/>
                        </a:rPr>
                        <a:t>Ручная </a:t>
                      </a:r>
                      <a:r>
                        <a:rPr lang="ru-RU" sz="1400" b="0" dirty="0">
                          <a:solidFill>
                            <a:srgbClr val="000000"/>
                          </a:solidFill>
                          <a:latin typeface="Times New Roman" pitchFamily="18" charset="0"/>
                          <a:ea typeface="Times New Roman"/>
                          <a:cs typeface="Times New Roman" pitchFamily="18" charset="0"/>
                        </a:rPr>
                        <a:t>осколочн</a:t>
                      </a:r>
                      <a:r>
                        <a:rPr lang="ru-RU" sz="1400" b="0" dirty="0">
                          <a:solidFill>
                            <a:srgbClr val="000000"/>
                          </a:solidFill>
                          <a:latin typeface="Times New Roman"/>
                          <a:ea typeface="Times New Roman"/>
                        </a:rPr>
                        <a:t>ая граната РГД-5 состоит </a:t>
                      </a:r>
                      <a:r>
                        <a:rPr lang="ru-RU" sz="1400" b="1" dirty="0">
                          <a:solidFill>
                            <a:srgbClr val="000000"/>
                          </a:solidFill>
                          <a:latin typeface="Times New Roman"/>
                          <a:ea typeface="Times New Roman"/>
                        </a:rPr>
                        <a:t>из корпуса с трубкой для запала, разрывного заряда и запала.</a:t>
                      </a:r>
                      <a:endParaRPr lang="ru-RU" sz="1400" b="1" dirty="0">
                        <a:latin typeface="Times New Roman"/>
                        <a:ea typeface="Times New Roman"/>
                      </a:endParaRPr>
                    </a:p>
                    <a:p>
                      <a:pPr indent="381635"/>
                      <a:r>
                        <a:rPr lang="ru-RU" sz="1400" b="1" dirty="0">
                          <a:solidFill>
                            <a:srgbClr val="000000"/>
                          </a:solidFill>
                          <a:latin typeface="Times New Roman"/>
                          <a:ea typeface="Times New Roman"/>
                        </a:rPr>
                        <a:t>Корпус гранаты </a:t>
                      </a:r>
                      <a:r>
                        <a:rPr lang="ru-RU" sz="1400" b="0" dirty="0">
                          <a:solidFill>
                            <a:srgbClr val="000000"/>
                          </a:solidFill>
                          <a:latin typeface="Times New Roman"/>
                          <a:ea typeface="Times New Roman"/>
                        </a:rPr>
                        <a:t>служит для помещения разрывного заряда, трубки для запала, а так же для образования осколков при взрыве гранаты. Он состоит из двух частей - верхней и нижней. </a:t>
                      </a:r>
                      <a:endParaRPr lang="ru-RU" sz="1400" dirty="0">
                        <a:latin typeface="Times New Roman"/>
                        <a:ea typeface="Times New Roman"/>
                      </a:endParaRPr>
                    </a:p>
                    <a:p>
                      <a:pPr indent="381635"/>
                      <a:r>
                        <a:rPr lang="ru-RU" sz="1400" b="0" dirty="0">
                          <a:solidFill>
                            <a:srgbClr val="000000"/>
                          </a:solidFill>
                          <a:latin typeface="Times New Roman"/>
                          <a:ea typeface="Times New Roman"/>
                        </a:rPr>
                        <a:t>Верхняя часть корпуса состоит из внешней оболочки, называемой колпаком, и вкладыша колпака. К верхней части при помощи манжеты присоединяется трубка для запала. </a:t>
                      </a:r>
                      <a:r>
                        <a:rPr lang="ru-RU" sz="1400" b="1" dirty="0">
                          <a:solidFill>
                            <a:srgbClr val="000000"/>
                          </a:solidFill>
                          <a:latin typeface="Times New Roman"/>
                          <a:ea typeface="Times New Roman"/>
                        </a:rPr>
                        <a:t>Трубка </a:t>
                      </a:r>
                      <a:r>
                        <a:rPr lang="ru-RU" sz="1400" b="0" dirty="0">
                          <a:solidFill>
                            <a:srgbClr val="000000"/>
                          </a:solidFill>
                          <a:latin typeface="Times New Roman"/>
                          <a:ea typeface="Times New Roman"/>
                        </a:rPr>
                        <a:t>служит для присоединения запала к гранате и для герметизации разрывного заряда в корпусе. Для предохранения трубки от загрязнения в нее ввинчивается пластмассовая пробка. При подготовке гранаты к метанию вместо пробки в трубку ввинчивается запал. </a:t>
                      </a:r>
                      <a:endParaRPr lang="ru-RU" sz="1400" dirty="0">
                        <a:latin typeface="Times New Roman"/>
                        <a:ea typeface="Times New Roman"/>
                      </a:endParaRPr>
                    </a:p>
                    <a:p>
                      <a:pPr indent="381635"/>
                      <a:r>
                        <a:rPr lang="ru-RU" sz="1400" b="0" dirty="0">
                          <a:solidFill>
                            <a:srgbClr val="000000"/>
                          </a:solidFill>
                          <a:latin typeface="Times New Roman"/>
                          <a:ea typeface="Times New Roman"/>
                        </a:rPr>
                        <a:t>Нижняя часть корпуса состоит из внешней оболочки, называемой поддоном, и вкладыша поддона. </a:t>
                      </a:r>
                      <a:r>
                        <a:rPr lang="ru-RU" sz="1400" b="1" dirty="0">
                          <a:solidFill>
                            <a:srgbClr val="000000"/>
                          </a:solidFill>
                          <a:latin typeface="Times New Roman"/>
                          <a:ea typeface="Times New Roman"/>
                        </a:rPr>
                        <a:t>Разрывной заряд</a:t>
                      </a:r>
                      <a:r>
                        <a:rPr lang="ru-RU" sz="1400" b="0" dirty="0">
                          <a:solidFill>
                            <a:srgbClr val="000000"/>
                          </a:solidFill>
                          <a:latin typeface="Times New Roman"/>
                          <a:ea typeface="Times New Roman"/>
                        </a:rPr>
                        <a:t> заполняет корпус и служит для разрыва гранаты на осколки</a:t>
                      </a:r>
                      <a:r>
                        <a:rPr lang="ru-RU" sz="1400" b="0" dirty="0" smtClean="0">
                          <a:solidFill>
                            <a:srgbClr val="000000"/>
                          </a:solidFill>
                          <a:latin typeface="Times New Roman"/>
                          <a:ea typeface="Times New Roman"/>
                        </a:rPr>
                        <a:t>.</a:t>
                      </a:r>
                      <a:endParaRPr lang="ru-RU" sz="1400" dirty="0">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7890" name="Рисунок 2" descr="000002b"/>
          <p:cNvPicPr>
            <a:picLocks noChangeAspect="1" noChangeArrowheads="1"/>
          </p:cNvPicPr>
          <p:nvPr/>
        </p:nvPicPr>
        <p:blipFill>
          <a:blip r:embed="rId2" cstate="print"/>
          <a:srcRect/>
          <a:stretch>
            <a:fillRect/>
          </a:stretch>
        </p:blipFill>
        <p:spPr bwMode="auto">
          <a:xfrm>
            <a:off x="721351" y="1428736"/>
            <a:ext cx="2888598" cy="4592552"/>
          </a:xfrm>
          <a:prstGeom prst="rect">
            <a:avLst/>
          </a:prstGeom>
          <a:noFill/>
        </p:spPr>
      </p:pic>
    </p:spTree>
    <p:extLst>
      <p:ext uri="{BB962C8B-B14F-4D97-AF65-F5344CB8AC3E}">
        <p14:creationId xmlns:p14="http://schemas.microsoft.com/office/powerpoint/2010/main" val="2910835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214313" y="476672"/>
          <a:ext cx="8715376" cy="6232738"/>
        </p:xfrm>
        <a:graphic>
          <a:graphicData uri="http://schemas.openxmlformats.org/drawingml/2006/table">
            <a:tbl>
              <a:tblPr firstRow="1" bandRow="1">
                <a:tableStyleId>{5C22544A-7EE6-4342-B048-85BDC9FD1C3A}</a:tableStyleId>
              </a:tblPr>
              <a:tblGrid>
                <a:gridCol w="4357688">
                  <a:extLst>
                    <a:ext uri="{9D8B030D-6E8A-4147-A177-3AD203B41FA5}">
                      <a16:colId xmlns:a16="http://schemas.microsoft.com/office/drawing/2014/main" val="20000"/>
                    </a:ext>
                  </a:extLst>
                </a:gridCol>
                <a:gridCol w="4357688">
                  <a:extLst>
                    <a:ext uri="{9D8B030D-6E8A-4147-A177-3AD203B41FA5}">
                      <a16:colId xmlns:a16="http://schemas.microsoft.com/office/drawing/2014/main" val="20001"/>
                    </a:ext>
                  </a:extLst>
                </a:gridCol>
              </a:tblGrid>
              <a:tr h="6232738">
                <a:tc>
                  <a:txBody>
                    <a:bodyPr/>
                    <a:lstStyle/>
                    <a:p>
                      <a:r>
                        <a:rPr lang="ru-RU" dirty="0" smtClean="0"/>
                        <a:t>Ручная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solidFill>
                      <a:schemeClr val="bg1"/>
                    </a:solidFill>
                  </a:tcPr>
                </a:tc>
                <a:tc>
                  <a:txBody>
                    <a:bodyPr/>
                    <a:lstStyle/>
                    <a:p>
                      <a:pPr indent="381635"/>
                      <a:endParaRPr lang="ru-RU" sz="1600" b="0" dirty="0" smtClean="0">
                        <a:solidFill>
                          <a:srgbClr val="000000"/>
                        </a:solidFill>
                        <a:latin typeface="Times New Roman"/>
                        <a:ea typeface="Times New Roman"/>
                      </a:endParaRPr>
                    </a:p>
                    <a:p>
                      <a:pPr indent="381635"/>
                      <a:endParaRPr lang="ru-RU" sz="1600" b="0" dirty="0" smtClean="0">
                        <a:solidFill>
                          <a:srgbClr val="000000"/>
                        </a:solidFill>
                        <a:latin typeface="Times New Roman"/>
                        <a:ea typeface="Times New Roman"/>
                      </a:endParaRPr>
                    </a:p>
                    <a:p>
                      <a:pPr indent="381635"/>
                      <a:endParaRPr lang="ru-RU" sz="1600" b="0" dirty="0" smtClean="0">
                        <a:solidFill>
                          <a:srgbClr val="000000"/>
                        </a:solidFill>
                        <a:latin typeface="Times New Roman"/>
                        <a:ea typeface="Times New Roman"/>
                      </a:endParaRPr>
                    </a:p>
                    <a:p>
                      <a:pPr indent="381635"/>
                      <a:r>
                        <a:rPr lang="ru-RU" sz="1800" b="1" dirty="0" smtClean="0">
                          <a:solidFill>
                            <a:srgbClr val="FF0000"/>
                          </a:solidFill>
                          <a:latin typeface="Times New Roman"/>
                          <a:ea typeface="Times New Roman"/>
                        </a:rPr>
                        <a:t>Ручная граната Ф-1</a:t>
                      </a:r>
                    </a:p>
                    <a:p>
                      <a:pPr indent="381635"/>
                      <a:endParaRPr lang="ru-RU" sz="1600" b="1" dirty="0" smtClean="0">
                        <a:solidFill>
                          <a:srgbClr val="FF0000"/>
                        </a:solidFill>
                        <a:latin typeface="Times New Roman"/>
                        <a:ea typeface="Times New Roman"/>
                      </a:endParaRPr>
                    </a:p>
                    <a:p>
                      <a:pPr indent="381635"/>
                      <a:r>
                        <a:rPr lang="ru-RU" sz="1600" b="1" dirty="0" smtClean="0">
                          <a:solidFill>
                            <a:srgbClr val="000000"/>
                          </a:solidFill>
                          <a:latin typeface="Times New Roman"/>
                          <a:ea typeface="Times New Roman"/>
                        </a:rPr>
                        <a:t>Ф-1 состоит из корпуса, разрывного заряда и запала.</a:t>
                      </a:r>
                      <a:endParaRPr lang="ru-RU" sz="1600" b="1" dirty="0" smtClean="0">
                        <a:latin typeface="Times New Roman"/>
                        <a:ea typeface="Times New Roman"/>
                      </a:endParaRPr>
                    </a:p>
                    <a:p>
                      <a:pPr indent="381635"/>
                      <a:r>
                        <a:rPr lang="ru-RU" sz="1600" b="1" dirty="0" smtClean="0">
                          <a:solidFill>
                            <a:srgbClr val="000000"/>
                          </a:solidFill>
                          <a:latin typeface="Times New Roman"/>
                          <a:ea typeface="Times New Roman"/>
                        </a:rPr>
                        <a:t>Корпус гранаты служит </a:t>
                      </a:r>
                      <a:r>
                        <a:rPr lang="ru-RU" sz="1600" b="0" dirty="0" smtClean="0">
                          <a:solidFill>
                            <a:srgbClr val="000000"/>
                          </a:solidFill>
                          <a:latin typeface="Times New Roman"/>
                          <a:ea typeface="Times New Roman"/>
                        </a:rPr>
                        <a:t>для помещения разрывного заряда и запала, а также для образования осколков при взрыве гранаты. Корпус гранаты чугунный, с продольными и поперечными бороздами. В верхней части корпуса имеется нарезное отверстие для ввинчивания запала.</a:t>
                      </a:r>
                      <a:endParaRPr lang="ru-RU" sz="1600" dirty="0" smtClean="0">
                        <a:latin typeface="Times New Roman"/>
                        <a:ea typeface="Times New Roman"/>
                      </a:endParaRPr>
                    </a:p>
                    <a:p>
                      <a:pPr indent="381635"/>
                      <a:r>
                        <a:rPr lang="ru-RU" sz="1600" b="0" dirty="0" smtClean="0">
                          <a:solidFill>
                            <a:srgbClr val="000000"/>
                          </a:solidFill>
                          <a:latin typeface="Times New Roman"/>
                          <a:ea typeface="Times New Roman"/>
                        </a:rPr>
                        <a:t>При хранении, транспортировке и переноске гранаты в это отверстие ввернута, пластмассовая пробка.</a:t>
                      </a:r>
                      <a:endParaRPr lang="ru-RU" sz="1600" dirty="0" smtClean="0">
                        <a:latin typeface="Times New Roman"/>
                        <a:ea typeface="Times New Roman"/>
                      </a:endParaRPr>
                    </a:p>
                    <a:p>
                      <a:pPr indent="381635"/>
                      <a:r>
                        <a:rPr lang="ru-RU" sz="1600" b="1" dirty="0" smtClean="0">
                          <a:solidFill>
                            <a:srgbClr val="000000"/>
                          </a:solidFill>
                          <a:latin typeface="Times New Roman"/>
                          <a:ea typeface="Times New Roman"/>
                        </a:rPr>
                        <a:t>Разрывной заряд </a:t>
                      </a:r>
                      <a:r>
                        <a:rPr lang="ru-RU" sz="1600" b="0" dirty="0" smtClean="0">
                          <a:solidFill>
                            <a:srgbClr val="000000"/>
                          </a:solidFill>
                          <a:latin typeface="Times New Roman"/>
                          <a:ea typeface="Times New Roman"/>
                        </a:rPr>
                        <a:t>заполняет корпус и служит для разрыва гранаты на осколки.</a:t>
                      </a:r>
                      <a:endParaRPr lang="ru-RU" sz="1600" dirty="0" smtClean="0">
                        <a:latin typeface="Times New Roman"/>
                        <a:ea typeface="Times New Roman"/>
                      </a:endParaRPr>
                    </a:p>
                    <a:p>
                      <a:endParaRPr lang="ru-RU" sz="1600" dirty="0"/>
                    </a:p>
                  </a:txBody>
                  <a:tcPr>
                    <a:solidFill>
                      <a:schemeClr val="bg1"/>
                    </a:solidFill>
                  </a:tcPr>
                </a:tc>
                <a:extLst>
                  <a:ext uri="{0D108BD9-81ED-4DB2-BD59-A6C34878D82A}">
                    <a16:rowId xmlns:a16="http://schemas.microsoft.com/office/drawing/2014/main" val="10000"/>
                  </a:ext>
                </a:extLst>
              </a:tr>
            </a:tbl>
          </a:graphicData>
        </a:graphic>
      </p:graphicFrame>
      <p:pic>
        <p:nvPicPr>
          <p:cNvPr id="9" name="Рисунок 8" descr="M:\01-ВК\01-ТЕМЫ\Т 9, Зан 2 - Ручные гранаты\Гранаты\2000px-Grenade_F1_ru.svg.png"/>
          <p:cNvPicPr/>
          <p:nvPr/>
        </p:nvPicPr>
        <p:blipFill>
          <a:blip r:embed="rId2" cstate="print"/>
          <a:srcRect/>
          <a:stretch>
            <a:fillRect/>
          </a:stretch>
        </p:blipFill>
        <p:spPr bwMode="auto">
          <a:xfrm>
            <a:off x="539552" y="908720"/>
            <a:ext cx="3889572" cy="4824536"/>
          </a:xfrm>
          <a:prstGeom prst="rect">
            <a:avLst/>
          </a:prstGeom>
          <a:noFill/>
        </p:spPr>
      </p:pic>
    </p:spTree>
    <p:extLst>
      <p:ext uri="{BB962C8B-B14F-4D97-AF65-F5344CB8AC3E}">
        <p14:creationId xmlns:p14="http://schemas.microsoft.com/office/powerpoint/2010/main" val="21683470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r>
              <a:rPr lang="ru-RU" sz="2000" b="1" dirty="0" smtClean="0">
                <a:solidFill>
                  <a:srgbClr val="FF0000"/>
                </a:solidFill>
                <a:cs typeface="Arial" pitchFamily="34" charset="0"/>
              </a:rPr>
              <a:t>Ручная граната РГН</a:t>
            </a:r>
            <a:endParaRPr lang="ru-RU" sz="1800" dirty="0">
              <a:solidFill>
                <a:srgbClr val="FF0000"/>
              </a:solidFill>
            </a:endParaRPr>
          </a:p>
        </p:txBody>
      </p:sp>
      <p:graphicFrame>
        <p:nvGraphicFramePr>
          <p:cNvPr id="4" name="Содержимое 3"/>
          <p:cNvGraphicFramePr>
            <a:graphicFrameLocks noGrp="1"/>
          </p:cNvGraphicFramePr>
          <p:nvPr>
            <p:ph idx="1"/>
          </p:nvPr>
        </p:nvGraphicFramePr>
        <p:xfrm>
          <a:off x="457200" y="857232"/>
          <a:ext cx="8229600" cy="378621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86214">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solidFill>
                      <a:schemeClr val="bg1"/>
                    </a:solidFill>
                  </a:tcPr>
                </a:tc>
                <a:tc>
                  <a:txBody>
                    <a:bodyPr/>
                    <a:lstStyle/>
                    <a:p>
                      <a:endParaRPr lang="ru-RU" dirty="0"/>
                    </a:p>
                  </a:txBody>
                  <a:tcPr>
                    <a:solidFill>
                      <a:schemeClr val="bg1"/>
                    </a:solidFill>
                  </a:tcPr>
                </a:tc>
                <a:extLst>
                  <a:ext uri="{0D108BD9-81ED-4DB2-BD59-A6C34878D82A}">
                    <a16:rowId xmlns:a16="http://schemas.microsoft.com/office/drawing/2014/main" val="10000"/>
                  </a:ext>
                </a:extLst>
              </a:tr>
            </a:tbl>
          </a:graphicData>
        </a:graphic>
      </p:graphicFrame>
      <p:sp>
        <p:nvSpPr>
          <p:cNvPr id="38913" name="Rectangle 1"/>
          <p:cNvSpPr>
            <a:spLocks noChangeArrowheads="1"/>
          </p:cNvSpPr>
          <p:nvPr/>
        </p:nvSpPr>
        <p:spPr bwMode="auto">
          <a:xfrm>
            <a:off x="357158" y="5429264"/>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Устройство ручной гранаты РГН без запала: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ru-RU" sz="1400" dirty="0" smtClean="0"/>
              <a:t>1 - нижняя полусфера; 2 - взрывчатая смесь;</a:t>
            </a:r>
            <a:br>
              <a:rPr lang="ru-RU" sz="1400" dirty="0" smtClean="0"/>
            </a:br>
            <a:r>
              <a:rPr lang="ru-RU" sz="1400" dirty="0" smtClean="0"/>
              <a:t>3 - верхняя полусфера; 4 - стакан; 5 - пробка;</a:t>
            </a:r>
            <a:br>
              <a:rPr lang="ru-RU" sz="1400" dirty="0" smtClean="0"/>
            </a:br>
            <a:r>
              <a:rPr lang="ru-RU" sz="1400" dirty="0" smtClean="0"/>
              <a:t>6 - ударно-дистанционный запал; 7 - кольцо; 8 - рычаг.</a:t>
            </a:r>
            <a:endParaRPr kumimoji="0" lang="ru-RU" sz="1400" b="0" u="none" strike="noStrike" cap="none" normalizeH="0" baseline="0" dirty="0" smtClean="0">
              <a:ln>
                <a:noFill/>
              </a:ln>
              <a:solidFill>
                <a:schemeClr val="tx1"/>
              </a:solidFill>
              <a:effectLst/>
              <a:latin typeface="Arial" pitchFamily="34" charset="0"/>
              <a:cs typeface="Arial" pitchFamily="34" charset="0"/>
            </a:endParaRPr>
          </a:p>
        </p:txBody>
      </p:sp>
      <p:pic>
        <p:nvPicPr>
          <p:cNvPr id="38914" name="Picture 2" descr="F:\03-ТЕМПЛАН-ВУС 859 ГСМ\Т2 - Автомат и ручные гранаты\Т2 Зан3 - Ручные гранаты\RGN.jpg"/>
          <p:cNvPicPr>
            <a:picLocks noChangeAspect="1" noChangeArrowheads="1"/>
          </p:cNvPicPr>
          <p:nvPr/>
        </p:nvPicPr>
        <p:blipFill>
          <a:blip r:embed="rId2" cstate="print"/>
          <a:srcRect/>
          <a:stretch>
            <a:fillRect/>
          </a:stretch>
        </p:blipFill>
        <p:spPr bwMode="auto">
          <a:xfrm>
            <a:off x="1214414" y="995911"/>
            <a:ext cx="6429420" cy="4412201"/>
          </a:xfrm>
          <a:prstGeom prst="rect">
            <a:avLst/>
          </a:prstGeom>
          <a:noFill/>
        </p:spPr>
      </p:pic>
    </p:spTree>
    <p:extLst>
      <p:ext uri="{BB962C8B-B14F-4D97-AF65-F5344CB8AC3E}">
        <p14:creationId xmlns:p14="http://schemas.microsoft.com/office/powerpoint/2010/main" val="3075478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r>
              <a:rPr lang="ru-RU" sz="1800" b="1" dirty="0" smtClean="0">
                <a:solidFill>
                  <a:srgbClr val="FF0000"/>
                </a:solidFill>
                <a:cs typeface="Arial" pitchFamily="34" charset="0"/>
              </a:rPr>
              <a:t>Ручная  граната РГО</a:t>
            </a:r>
            <a:endParaRPr lang="ru-RU" sz="1800" dirty="0"/>
          </a:p>
        </p:txBody>
      </p:sp>
      <p:pic>
        <p:nvPicPr>
          <p:cNvPr id="39938" name="Picture 2" descr="F:\03-ТЕМПЛАН-ВУС 859 ГСМ\Т2 - Автомат и ручные гранаты\Т2 Зан3 - Ручные гранаты\RGO.jpg"/>
          <p:cNvPicPr>
            <a:picLocks noGrp="1" noChangeAspect="1" noChangeArrowheads="1"/>
          </p:cNvPicPr>
          <p:nvPr>
            <p:ph idx="1"/>
          </p:nvPr>
        </p:nvPicPr>
        <p:blipFill>
          <a:blip r:embed="rId2" cstate="print"/>
          <a:srcRect/>
          <a:stretch>
            <a:fillRect/>
          </a:stretch>
        </p:blipFill>
        <p:spPr bwMode="auto">
          <a:xfrm>
            <a:off x="1214414" y="714356"/>
            <a:ext cx="5286412" cy="3964809"/>
          </a:xfrm>
          <a:prstGeom prst="rect">
            <a:avLst/>
          </a:prstGeom>
          <a:noFill/>
        </p:spPr>
      </p:pic>
      <p:sp>
        <p:nvSpPr>
          <p:cNvPr id="5" name="Прямоугольник 4"/>
          <p:cNvSpPr/>
          <p:nvPr/>
        </p:nvSpPr>
        <p:spPr>
          <a:xfrm>
            <a:off x="785786" y="4786322"/>
            <a:ext cx="7072362" cy="1754326"/>
          </a:xfrm>
          <a:prstGeom prst="rect">
            <a:avLst/>
          </a:prstGeom>
        </p:spPr>
        <p:txBody>
          <a:bodyPr wrap="square">
            <a:spAutoFit/>
          </a:bodyPr>
          <a:lstStyle/>
          <a:p>
            <a:r>
              <a:rPr lang="ru-RU" b="1" dirty="0" smtClean="0"/>
              <a:t>Устройство РГО</a:t>
            </a:r>
            <a:r>
              <a:rPr lang="ru-RU" dirty="0" smtClean="0"/>
              <a:t/>
            </a:r>
            <a:br>
              <a:rPr lang="ru-RU" dirty="0" smtClean="0"/>
            </a:br>
            <a:r>
              <a:rPr lang="ru-RU" dirty="0" smtClean="0"/>
              <a:t>1 - нижняя внутренняя полусфера;</a:t>
            </a:r>
            <a:br>
              <a:rPr lang="ru-RU" dirty="0" smtClean="0"/>
            </a:br>
            <a:r>
              <a:rPr lang="ru-RU" dirty="0" smtClean="0"/>
              <a:t>2 - нижняя наружная полусфера; 3 - взрывчатая смесь;</a:t>
            </a:r>
            <a:br>
              <a:rPr lang="ru-RU" dirty="0" smtClean="0"/>
            </a:br>
            <a:r>
              <a:rPr lang="ru-RU" dirty="0" smtClean="0"/>
              <a:t>4 - верхняя наружная полусфера; 5 - стакан; 6 - пробка;</a:t>
            </a:r>
            <a:br>
              <a:rPr lang="ru-RU" dirty="0" smtClean="0"/>
            </a:br>
            <a:r>
              <a:rPr lang="ru-RU" dirty="0" smtClean="0"/>
              <a:t>7 - манжета; 8 - верхняя внутренняя полусфера;</a:t>
            </a:r>
            <a:br>
              <a:rPr lang="ru-RU" dirty="0" smtClean="0"/>
            </a:br>
            <a:r>
              <a:rPr lang="ru-RU" dirty="0" smtClean="0"/>
              <a:t>9 - ударно-дистанционный запал; 10 - кольцо; 11 - рычаг.</a:t>
            </a:r>
            <a:endParaRPr lang="ru-RU" dirty="0"/>
          </a:p>
        </p:txBody>
      </p:sp>
    </p:spTree>
    <p:extLst>
      <p:ext uri="{BB962C8B-B14F-4D97-AF65-F5344CB8AC3E}">
        <p14:creationId xmlns:p14="http://schemas.microsoft.com/office/powerpoint/2010/main" val="40664868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r>
              <a:rPr lang="ru-RU" sz="2000" b="1" dirty="0" smtClean="0">
                <a:solidFill>
                  <a:srgbClr val="FF0000"/>
                </a:solidFill>
                <a:cs typeface="Arial" pitchFamily="34" charset="0"/>
              </a:rPr>
              <a:t> Устройство запала УЗРГМ </a:t>
            </a:r>
            <a:endParaRPr lang="ru-RU" sz="2000" dirty="0">
              <a:solidFill>
                <a:srgbClr val="FF0000"/>
              </a:solidFill>
            </a:endParaRPr>
          </a:p>
        </p:txBody>
      </p:sp>
      <p:pic>
        <p:nvPicPr>
          <p:cNvPr id="3074" name="Picture 2" descr="M:\01-ВК\01-ТЕМЫ\Т 9, Зан 2 - Ручные гранаты\Гранаты\000001b.jpg"/>
          <p:cNvPicPr>
            <a:picLocks noGrp="1" noChangeAspect="1" noChangeArrowheads="1"/>
          </p:cNvPicPr>
          <p:nvPr>
            <p:ph idx="1"/>
          </p:nvPr>
        </p:nvPicPr>
        <p:blipFill>
          <a:blip r:embed="rId2" cstate="print"/>
          <a:srcRect/>
          <a:stretch>
            <a:fillRect/>
          </a:stretch>
        </p:blipFill>
        <p:spPr bwMode="auto">
          <a:xfrm>
            <a:off x="1785918" y="785794"/>
            <a:ext cx="5362454" cy="5631924"/>
          </a:xfrm>
          <a:prstGeom prst="rect">
            <a:avLst/>
          </a:prstGeom>
          <a:noFill/>
        </p:spPr>
      </p:pic>
    </p:spTree>
    <p:extLst>
      <p:ext uri="{BB962C8B-B14F-4D97-AF65-F5344CB8AC3E}">
        <p14:creationId xmlns:p14="http://schemas.microsoft.com/office/powerpoint/2010/main" val="29701694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400" b="1" dirty="0">
                <a:solidFill>
                  <a:srgbClr val="FF0000"/>
                </a:solidFill>
                <a:cs typeface="Arial" pitchFamily="34" charset="0"/>
              </a:rPr>
              <a:t>Устройство запала УЗРГМ </a:t>
            </a:r>
            <a:endParaRPr lang="ru-RU" sz="2400" dirty="0"/>
          </a:p>
        </p:txBody>
      </p:sp>
      <p:graphicFrame>
        <p:nvGraphicFramePr>
          <p:cNvPr id="5" name="Таблица 4"/>
          <p:cNvGraphicFramePr>
            <a:graphicFrameLocks noGrp="1"/>
          </p:cNvGraphicFramePr>
          <p:nvPr>
            <p:extLst/>
          </p:nvPr>
        </p:nvGraphicFramePr>
        <p:xfrm>
          <a:off x="1524000" y="1397000"/>
          <a:ext cx="6096000" cy="304011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040112">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solidFill>
                      <a:schemeClr val="bg1"/>
                    </a:solidFill>
                  </a:tcPr>
                </a:tc>
                <a:tc>
                  <a:txBody>
                    <a:bodyPr/>
                    <a:lstStyle/>
                    <a:p>
                      <a:endParaRPr lang="ru-RU" dirty="0"/>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8" name="Объект 7"/>
          <p:cNvGraphicFramePr>
            <a:graphicFrameLocks noGrp="1"/>
          </p:cNvGraphicFramePr>
          <p:nvPr>
            <p:ph idx="1"/>
            <p:extLst/>
          </p:nvPr>
        </p:nvGraphicFramePr>
        <p:xfrm>
          <a:off x="457200" y="1600200"/>
          <a:ext cx="8229600" cy="4389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ru-RU" dirty="0" smtClean="0"/>
                    </a:p>
                    <a:p>
                      <a:endParaRPr lang="ru-RU" dirty="0" smtClean="0"/>
                    </a:p>
                    <a:p>
                      <a:endParaRPr lang="ru-RU" sz="12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solidFill>
                      <a:schemeClr val="bg1"/>
                    </a:solidFill>
                  </a:tcPr>
                </a:tc>
                <a:tc>
                  <a:txBody>
                    <a:bodyPr/>
                    <a:lstStyle/>
                    <a:p>
                      <a:endParaRPr lang="ru-RU" dirty="0"/>
                    </a:p>
                  </a:txBody>
                  <a:tcPr>
                    <a:solidFill>
                      <a:schemeClr val="bg1"/>
                    </a:solidFill>
                  </a:tcPr>
                </a:tc>
                <a:extLst>
                  <a:ext uri="{0D108BD9-81ED-4DB2-BD59-A6C34878D82A}">
                    <a16:rowId xmlns:a16="http://schemas.microsoft.com/office/drawing/2014/main" val="10000"/>
                  </a:ext>
                </a:extLst>
              </a:tr>
            </a:tbl>
          </a:graphicData>
        </a:graphic>
      </p:graphicFrame>
      <p:pic>
        <p:nvPicPr>
          <p:cNvPr id="10" name="Picture 2" descr="D:\01-ВК\02-ТЕМЫ\03-ТЕМПЛАН-ВУС 859 ГСМ\Т2 - Автомат и ручные гранаты\Т2 Зан3 - Ручные гранаты\Разное\Запал УЗРГМ.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66844"/>
            <a:ext cx="4104456" cy="49305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01-ВК\02-ТЕМЫ\03-ТЕМПЛАН-ВУС 859 ГСМ\Т2 - Автомат и ручные гранаты\Т2 Зан3 - Ручные гранаты\Разное\Удержание ударника УЗРГМ.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124744"/>
            <a:ext cx="3240360" cy="495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588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ru-RU" sz="2400" b="1" dirty="0" smtClean="0">
                <a:solidFill>
                  <a:srgbClr val="FF0000"/>
                </a:solidFill>
              </a:rPr>
              <a:t>Ударно-дистанционный запал (УДЗ)</a:t>
            </a:r>
            <a:r>
              <a:rPr lang="ru-RU" sz="2400" dirty="0" smtClean="0">
                <a:solidFill>
                  <a:srgbClr val="FF0000"/>
                </a:solidFill>
              </a:rPr>
              <a:t/>
            </a:r>
            <a:br>
              <a:rPr lang="ru-RU" sz="2400" dirty="0" smtClean="0">
                <a:solidFill>
                  <a:srgbClr val="FF0000"/>
                </a:solidFill>
              </a:rPr>
            </a:br>
            <a:endParaRPr lang="ru-RU" sz="2400" dirty="0">
              <a:solidFill>
                <a:srgbClr val="FF0000"/>
              </a:solidFill>
            </a:endParaRPr>
          </a:p>
        </p:txBody>
      </p:sp>
      <p:graphicFrame>
        <p:nvGraphicFramePr>
          <p:cNvPr id="4" name="Содержимое 3"/>
          <p:cNvGraphicFramePr>
            <a:graphicFrameLocks noGrp="1"/>
          </p:cNvGraphicFramePr>
          <p:nvPr>
            <p:ph idx="1"/>
          </p:nvPr>
        </p:nvGraphicFramePr>
        <p:xfrm>
          <a:off x="285720" y="714357"/>
          <a:ext cx="8715376" cy="5895788"/>
        </p:xfrm>
        <a:graphic>
          <a:graphicData uri="http://schemas.openxmlformats.org/drawingml/2006/table">
            <a:tbl>
              <a:tblPr firstRow="1" bandRow="1">
                <a:tableStyleId>{5C22544A-7EE6-4342-B048-85BDC9FD1C3A}</a:tableStyleId>
              </a:tblPr>
              <a:tblGrid>
                <a:gridCol w="4357688">
                  <a:extLst>
                    <a:ext uri="{9D8B030D-6E8A-4147-A177-3AD203B41FA5}">
                      <a16:colId xmlns:a16="http://schemas.microsoft.com/office/drawing/2014/main" val="20000"/>
                    </a:ext>
                  </a:extLst>
                </a:gridCol>
                <a:gridCol w="4357688">
                  <a:extLst>
                    <a:ext uri="{9D8B030D-6E8A-4147-A177-3AD203B41FA5}">
                      <a16:colId xmlns:a16="http://schemas.microsoft.com/office/drawing/2014/main" val="20001"/>
                    </a:ext>
                  </a:extLst>
                </a:gridCol>
              </a:tblGrid>
              <a:tr h="3882616">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solidFill>
                      <a:schemeClr val="bg1"/>
                    </a:solidFill>
                  </a:tcPr>
                </a:tc>
                <a:tc>
                  <a:txBody>
                    <a:bodyPr/>
                    <a:lstStyle/>
                    <a:p>
                      <a:pPr>
                        <a:tabLst>
                          <a:tab pos="1171575" algn="l"/>
                        </a:tabLst>
                      </a:pPr>
                      <a:endParaRPr lang="ru-RU" sz="1000" dirty="0">
                        <a:solidFill>
                          <a:srgbClr val="000000"/>
                        </a:solidFill>
                        <a:latin typeface="Times New Roman"/>
                        <a:ea typeface="Times New Roman"/>
                      </a:endParaRPr>
                    </a:p>
                    <a:p>
                      <a:pPr>
                        <a:tabLst>
                          <a:tab pos="1171575" algn="l"/>
                        </a:tabLst>
                      </a:pPr>
                      <a:r>
                        <a:rPr lang="ru-RU" sz="1400" b="1" dirty="0">
                          <a:solidFill>
                            <a:srgbClr val="000000"/>
                          </a:solidFill>
                          <a:latin typeface="Times New Roman"/>
                          <a:ea typeface="Times New Roman"/>
                        </a:rPr>
                        <a:t>1 </a:t>
                      </a:r>
                      <a:r>
                        <a:rPr lang="ru-RU" sz="1400" b="1" dirty="0" smtClean="0">
                          <a:solidFill>
                            <a:srgbClr val="000000"/>
                          </a:solidFill>
                          <a:latin typeface="Times New Roman"/>
                          <a:ea typeface="Times New Roman"/>
                        </a:rPr>
                        <a:t>– корпус</a:t>
                      </a:r>
                    </a:p>
                    <a:p>
                      <a:pPr>
                        <a:tabLst>
                          <a:tab pos="1171575" algn="l"/>
                        </a:tabLst>
                      </a:pPr>
                      <a:r>
                        <a:rPr lang="ru-RU" sz="1400" b="0" dirty="0">
                          <a:solidFill>
                            <a:srgbClr val="000000"/>
                          </a:solidFill>
                          <a:latin typeface="Times New Roman"/>
                          <a:ea typeface="Times New Roman"/>
                        </a:rPr>
                        <a:t/>
                      </a:r>
                      <a:br>
                        <a:rPr lang="ru-RU" sz="1400" b="0" dirty="0">
                          <a:solidFill>
                            <a:srgbClr val="000000"/>
                          </a:solidFill>
                          <a:latin typeface="Times New Roman"/>
                          <a:ea typeface="Times New Roman"/>
                        </a:rPr>
                      </a:br>
                      <a:r>
                        <a:rPr lang="ru-RU" sz="1400" b="1" dirty="0" err="1" smtClean="0">
                          <a:solidFill>
                            <a:srgbClr val="0000CC"/>
                          </a:solidFill>
                          <a:latin typeface="Times New Roman"/>
                          <a:ea typeface="Times New Roman"/>
                        </a:rPr>
                        <a:t>Накольно</a:t>
                      </a:r>
                      <a:r>
                        <a:rPr lang="ru-RU" sz="1400" b="1" dirty="0" smtClean="0">
                          <a:solidFill>
                            <a:srgbClr val="0000CC"/>
                          </a:solidFill>
                          <a:latin typeface="Times New Roman"/>
                          <a:ea typeface="Times New Roman"/>
                        </a:rPr>
                        <a:t> </a:t>
                      </a:r>
                      <a:r>
                        <a:rPr lang="ru-RU" sz="1400" b="1" dirty="0">
                          <a:solidFill>
                            <a:srgbClr val="0000CC"/>
                          </a:solidFill>
                          <a:latin typeface="Times New Roman"/>
                          <a:ea typeface="Times New Roman"/>
                        </a:rPr>
                        <a:t>- предохранительный </a:t>
                      </a:r>
                      <a:r>
                        <a:rPr lang="ru-RU" sz="1400" b="1" dirty="0" smtClean="0">
                          <a:solidFill>
                            <a:srgbClr val="0000CC"/>
                          </a:solidFill>
                          <a:latin typeface="Times New Roman"/>
                          <a:ea typeface="Times New Roman"/>
                        </a:rPr>
                        <a:t>механизм:</a:t>
                      </a:r>
                      <a:r>
                        <a:rPr lang="ru-RU" sz="1400" b="0" baseline="0" dirty="0" smtClean="0">
                          <a:solidFill>
                            <a:srgbClr val="0000CC"/>
                          </a:solidFill>
                          <a:latin typeface="Times New Roman"/>
                          <a:ea typeface="Times New Roman"/>
                        </a:rPr>
                        <a:t> </a:t>
                      </a:r>
                      <a:r>
                        <a:rPr lang="ru-RU" sz="1400" b="1" dirty="0" smtClean="0">
                          <a:solidFill>
                            <a:srgbClr val="000000"/>
                          </a:solidFill>
                          <a:latin typeface="Times New Roman"/>
                          <a:ea typeface="Times New Roman"/>
                        </a:rPr>
                        <a:t>2 </a:t>
                      </a:r>
                      <a:r>
                        <a:rPr lang="ru-RU" sz="1400" b="0" dirty="0">
                          <a:solidFill>
                            <a:srgbClr val="000000"/>
                          </a:solidFill>
                          <a:latin typeface="Times New Roman"/>
                          <a:ea typeface="Times New Roman"/>
                        </a:rPr>
                        <a:t>- спусковой </a:t>
                      </a:r>
                      <a:r>
                        <a:rPr lang="ru-RU" sz="1400" b="0" dirty="0" smtClean="0">
                          <a:solidFill>
                            <a:srgbClr val="000000"/>
                          </a:solidFill>
                          <a:latin typeface="Times New Roman"/>
                          <a:ea typeface="Times New Roman"/>
                        </a:rPr>
                        <a:t>рычаг;</a:t>
                      </a:r>
                      <a:r>
                        <a:rPr lang="ru-RU" sz="1400" b="0"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3</a:t>
                      </a:r>
                      <a:r>
                        <a:rPr lang="ru-RU" sz="1400" b="0" dirty="0" smtClean="0">
                          <a:solidFill>
                            <a:srgbClr val="000000"/>
                          </a:solidFill>
                          <a:latin typeface="Times New Roman"/>
                          <a:ea typeface="Times New Roman"/>
                        </a:rPr>
                        <a:t> </a:t>
                      </a:r>
                      <a:r>
                        <a:rPr lang="ru-RU" sz="1400" b="0" dirty="0">
                          <a:solidFill>
                            <a:srgbClr val="000000"/>
                          </a:solidFill>
                          <a:latin typeface="Times New Roman"/>
                          <a:ea typeface="Times New Roman"/>
                        </a:rPr>
                        <a:t>- ударник с </a:t>
                      </a:r>
                      <a:r>
                        <a:rPr lang="ru-RU" sz="1400" b="0" dirty="0" smtClean="0">
                          <a:solidFill>
                            <a:srgbClr val="000000"/>
                          </a:solidFill>
                          <a:latin typeface="Times New Roman"/>
                          <a:ea typeface="Times New Roman"/>
                        </a:rPr>
                        <a:t>жалом;</a:t>
                      </a:r>
                      <a:r>
                        <a:rPr lang="ru-RU" sz="1400" b="0"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4</a:t>
                      </a:r>
                      <a:r>
                        <a:rPr lang="ru-RU" sz="1400" b="0" dirty="0" smtClean="0">
                          <a:solidFill>
                            <a:srgbClr val="000000"/>
                          </a:solidFill>
                          <a:latin typeface="Times New Roman"/>
                          <a:ea typeface="Times New Roman"/>
                        </a:rPr>
                        <a:t> </a:t>
                      </a:r>
                      <a:r>
                        <a:rPr lang="ru-RU" sz="1400" b="0" dirty="0">
                          <a:solidFill>
                            <a:srgbClr val="000000"/>
                          </a:solidFill>
                          <a:latin typeface="Times New Roman"/>
                          <a:ea typeface="Times New Roman"/>
                        </a:rPr>
                        <a:t>- боевая </a:t>
                      </a:r>
                      <a:r>
                        <a:rPr lang="ru-RU" sz="1400" b="0" dirty="0" smtClean="0">
                          <a:solidFill>
                            <a:srgbClr val="000000"/>
                          </a:solidFill>
                          <a:latin typeface="Times New Roman"/>
                          <a:ea typeface="Times New Roman"/>
                        </a:rPr>
                        <a:t>пружина;</a:t>
                      </a:r>
                      <a:r>
                        <a:rPr lang="en-US" sz="1400" b="0" dirty="0" smtClean="0">
                          <a:solidFill>
                            <a:srgbClr val="000000"/>
                          </a:solidFill>
                          <a:latin typeface="Times New Roman"/>
                          <a:ea typeface="Times New Roman"/>
                        </a:rPr>
                        <a:t>  </a:t>
                      </a:r>
                      <a:r>
                        <a:rPr lang="en-US" sz="1400" b="1" dirty="0" smtClean="0">
                          <a:solidFill>
                            <a:srgbClr val="000000"/>
                          </a:solidFill>
                          <a:latin typeface="Times New Roman"/>
                          <a:ea typeface="Times New Roman"/>
                        </a:rPr>
                        <a:t>5</a:t>
                      </a:r>
                      <a:r>
                        <a:rPr lang="ru-RU" sz="1400" b="0" dirty="0" smtClean="0">
                          <a:solidFill>
                            <a:srgbClr val="000000"/>
                          </a:solidFill>
                          <a:latin typeface="Times New Roman"/>
                          <a:ea typeface="Times New Roman"/>
                        </a:rPr>
                        <a:t> </a:t>
                      </a:r>
                      <a:r>
                        <a:rPr lang="ru-RU" sz="1400" b="0" dirty="0">
                          <a:solidFill>
                            <a:srgbClr val="000000"/>
                          </a:solidFill>
                          <a:latin typeface="Times New Roman"/>
                          <a:ea typeface="Times New Roman"/>
                        </a:rPr>
                        <a:t>- кольцо с </a:t>
                      </a:r>
                      <a:r>
                        <a:rPr lang="ru-RU" sz="1400" b="0" dirty="0" smtClean="0">
                          <a:solidFill>
                            <a:srgbClr val="000000"/>
                          </a:solidFill>
                          <a:latin typeface="Times New Roman"/>
                          <a:ea typeface="Times New Roman"/>
                        </a:rPr>
                        <a:t>чекой;</a:t>
                      </a:r>
                      <a:r>
                        <a:rPr lang="ru-RU" sz="1400" b="0"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6</a:t>
                      </a:r>
                      <a:r>
                        <a:rPr lang="ru-RU" sz="1400" b="0" dirty="0" smtClean="0">
                          <a:solidFill>
                            <a:srgbClr val="000000"/>
                          </a:solidFill>
                          <a:latin typeface="Times New Roman"/>
                          <a:ea typeface="Times New Roman"/>
                        </a:rPr>
                        <a:t> – планка;</a:t>
                      </a:r>
                      <a:r>
                        <a:rPr lang="ru-RU" sz="1400" b="0"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7</a:t>
                      </a:r>
                      <a:r>
                        <a:rPr lang="ru-RU" sz="1400" b="0" dirty="0" smtClean="0">
                          <a:solidFill>
                            <a:srgbClr val="000000"/>
                          </a:solidFill>
                          <a:latin typeface="Times New Roman"/>
                          <a:ea typeface="Times New Roman"/>
                        </a:rPr>
                        <a:t> – заглушка; 8 </a:t>
                      </a:r>
                      <a:r>
                        <a:rPr lang="ru-RU" sz="1400" b="0" dirty="0">
                          <a:solidFill>
                            <a:srgbClr val="000000"/>
                          </a:solidFill>
                          <a:latin typeface="Times New Roman"/>
                          <a:ea typeface="Times New Roman"/>
                        </a:rPr>
                        <a:t>- капсюль – </a:t>
                      </a:r>
                      <a:r>
                        <a:rPr lang="ru-RU" sz="1400" b="0" dirty="0" smtClean="0">
                          <a:solidFill>
                            <a:srgbClr val="000000"/>
                          </a:solidFill>
                          <a:latin typeface="Times New Roman"/>
                          <a:ea typeface="Times New Roman"/>
                        </a:rPr>
                        <a:t>воспламенитель; </a:t>
                      </a:r>
                    </a:p>
                    <a:p>
                      <a:pPr>
                        <a:tabLst>
                          <a:tab pos="1171575" algn="l"/>
                        </a:tabLst>
                      </a:pPr>
                      <a:endParaRPr lang="en-US" sz="1400" b="0" dirty="0" smtClean="0">
                        <a:solidFill>
                          <a:srgbClr val="000000"/>
                        </a:solidFill>
                        <a:latin typeface="Times New Roman"/>
                        <a:ea typeface="Times New Roman"/>
                      </a:endParaRPr>
                    </a:p>
                    <a:p>
                      <a:pPr>
                        <a:tabLst>
                          <a:tab pos="1171575" algn="l"/>
                        </a:tabLst>
                      </a:pPr>
                      <a:r>
                        <a:rPr lang="ru-RU" sz="1400" b="1" dirty="0" smtClean="0">
                          <a:solidFill>
                            <a:srgbClr val="0000CC"/>
                          </a:solidFill>
                          <a:latin typeface="Times New Roman"/>
                          <a:ea typeface="Times New Roman"/>
                        </a:rPr>
                        <a:t>Механизм </a:t>
                      </a:r>
                      <a:r>
                        <a:rPr lang="ru-RU" sz="1400" b="1" dirty="0">
                          <a:solidFill>
                            <a:srgbClr val="0000CC"/>
                          </a:solidFill>
                          <a:latin typeface="Times New Roman"/>
                          <a:ea typeface="Times New Roman"/>
                        </a:rPr>
                        <a:t>дальнего </a:t>
                      </a:r>
                      <a:r>
                        <a:rPr lang="ru-RU" sz="1400" b="1" dirty="0" smtClean="0">
                          <a:solidFill>
                            <a:srgbClr val="0000CC"/>
                          </a:solidFill>
                          <a:latin typeface="Times New Roman"/>
                          <a:ea typeface="Times New Roman"/>
                        </a:rPr>
                        <a:t>взведения</a:t>
                      </a:r>
                      <a:r>
                        <a:rPr lang="ru-RU" sz="1400" b="1" dirty="0" smtClean="0">
                          <a:solidFill>
                            <a:srgbClr val="000000"/>
                          </a:solidFill>
                          <a:latin typeface="Times New Roman"/>
                          <a:ea typeface="Times New Roman"/>
                        </a:rPr>
                        <a:t>:</a:t>
                      </a:r>
                      <a:r>
                        <a:rPr lang="ru-RU" sz="1400" b="0"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9</a:t>
                      </a:r>
                      <a:r>
                        <a:rPr lang="ru-RU" sz="1400" b="0" dirty="0" smtClean="0">
                          <a:solidFill>
                            <a:srgbClr val="000000"/>
                          </a:solidFill>
                          <a:latin typeface="Times New Roman"/>
                          <a:ea typeface="Times New Roman"/>
                        </a:rPr>
                        <a:t> </a:t>
                      </a:r>
                      <a:r>
                        <a:rPr lang="ru-RU" sz="1400" b="0" dirty="0">
                          <a:solidFill>
                            <a:srgbClr val="000000"/>
                          </a:solidFill>
                          <a:latin typeface="Times New Roman"/>
                          <a:ea typeface="Times New Roman"/>
                        </a:rPr>
                        <a:t>- пороховые </a:t>
                      </a:r>
                      <a:r>
                        <a:rPr lang="ru-RU" sz="1400" b="0" dirty="0" smtClean="0">
                          <a:solidFill>
                            <a:srgbClr val="000000"/>
                          </a:solidFill>
                          <a:latin typeface="Times New Roman"/>
                          <a:ea typeface="Times New Roman"/>
                        </a:rPr>
                        <a:t>предохранители;</a:t>
                      </a:r>
                      <a:r>
                        <a:rPr lang="ru-RU" sz="1400" b="0"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10</a:t>
                      </a:r>
                      <a:r>
                        <a:rPr lang="ru-RU" sz="1400" b="0" dirty="0" smtClean="0">
                          <a:solidFill>
                            <a:srgbClr val="000000"/>
                          </a:solidFill>
                          <a:latin typeface="Times New Roman"/>
                          <a:ea typeface="Times New Roman"/>
                        </a:rPr>
                        <a:t> </a:t>
                      </a:r>
                      <a:r>
                        <a:rPr lang="ru-RU" sz="1400" b="0" dirty="0">
                          <a:solidFill>
                            <a:srgbClr val="000000"/>
                          </a:solidFill>
                          <a:latin typeface="Times New Roman"/>
                          <a:ea typeface="Times New Roman"/>
                        </a:rPr>
                        <a:t>- капсюль – </a:t>
                      </a:r>
                      <a:r>
                        <a:rPr lang="ru-RU" sz="1400" b="0" dirty="0" smtClean="0">
                          <a:solidFill>
                            <a:srgbClr val="000000"/>
                          </a:solidFill>
                          <a:latin typeface="Times New Roman"/>
                          <a:ea typeface="Times New Roman"/>
                        </a:rPr>
                        <a:t>воспламенитель;</a:t>
                      </a:r>
                      <a:r>
                        <a:rPr lang="ru-RU" sz="1400" b="0"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11</a:t>
                      </a:r>
                      <a:r>
                        <a:rPr lang="ru-RU" sz="1400" b="0" dirty="0" smtClean="0">
                          <a:solidFill>
                            <a:srgbClr val="000000"/>
                          </a:solidFill>
                          <a:latin typeface="Times New Roman"/>
                          <a:ea typeface="Times New Roman"/>
                        </a:rPr>
                        <a:t> – движок;</a:t>
                      </a:r>
                      <a:r>
                        <a:rPr lang="ru-RU" sz="1400" b="0"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12</a:t>
                      </a:r>
                      <a:r>
                        <a:rPr lang="ru-RU" sz="1400" b="0" dirty="0" smtClean="0">
                          <a:solidFill>
                            <a:srgbClr val="000000"/>
                          </a:solidFill>
                          <a:latin typeface="Times New Roman"/>
                          <a:ea typeface="Times New Roman"/>
                        </a:rPr>
                        <a:t> – пружина</a:t>
                      </a:r>
                    </a:p>
                    <a:p>
                      <a:pPr>
                        <a:tabLst>
                          <a:tab pos="1171575" algn="l"/>
                        </a:tabLst>
                      </a:pPr>
                      <a:endParaRPr lang="en-US" sz="1400" b="0" dirty="0" smtClean="0">
                        <a:solidFill>
                          <a:srgbClr val="000000"/>
                        </a:solidFill>
                        <a:latin typeface="Times New Roman"/>
                        <a:ea typeface="Times New Roman"/>
                      </a:endParaRPr>
                    </a:p>
                    <a:p>
                      <a:pPr>
                        <a:tabLst>
                          <a:tab pos="1171575" algn="l"/>
                        </a:tabLst>
                      </a:pPr>
                      <a:r>
                        <a:rPr lang="ru-RU" sz="1400" b="1" dirty="0" smtClean="0">
                          <a:solidFill>
                            <a:srgbClr val="0000CC"/>
                          </a:solidFill>
                          <a:latin typeface="Times New Roman"/>
                          <a:ea typeface="Times New Roman"/>
                        </a:rPr>
                        <a:t>Датчик цели</a:t>
                      </a:r>
                      <a:r>
                        <a:rPr lang="ru-RU" sz="1400" b="1" dirty="0" smtClean="0">
                          <a:solidFill>
                            <a:srgbClr val="000000"/>
                          </a:solidFill>
                          <a:latin typeface="Times New Roman"/>
                          <a:ea typeface="Times New Roman"/>
                        </a:rPr>
                        <a:t>:</a:t>
                      </a:r>
                      <a:r>
                        <a:rPr lang="ru-RU" sz="1400" b="1"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13 </a:t>
                      </a:r>
                      <a:r>
                        <a:rPr lang="ru-RU" sz="1400" b="0" dirty="0" smtClean="0">
                          <a:solidFill>
                            <a:srgbClr val="000000"/>
                          </a:solidFill>
                          <a:latin typeface="Times New Roman"/>
                          <a:ea typeface="Times New Roman"/>
                        </a:rPr>
                        <a:t>– жало; </a:t>
                      </a:r>
                      <a:r>
                        <a:rPr lang="ru-RU" sz="1400" b="1" dirty="0" smtClean="0">
                          <a:solidFill>
                            <a:srgbClr val="000000"/>
                          </a:solidFill>
                          <a:latin typeface="Times New Roman"/>
                          <a:ea typeface="Times New Roman"/>
                        </a:rPr>
                        <a:t>14</a:t>
                      </a:r>
                      <a:r>
                        <a:rPr lang="ru-RU" sz="1400" b="0" dirty="0" smtClean="0">
                          <a:solidFill>
                            <a:srgbClr val="000000"/>
                          </a:solidFill>
                          <a:latin typeface="Times New Roman"/>
                          <a:ea typeface="Times New Roman"/>
                        </a:rPr>
                        <a:t> – пружина; </a:t>
                      </a:r>
                      <a:r>
                        <a:rPr lang="ru-RU" sz="1400" b="1" dirty="0" smtClean="0">
                          <a:solidFill>
                            <a:srgbClr val="000000"/>
                          </a:solidFill>
                          <a:latin typeface="Times New Roman"/>
                          <a:ea typeface="Times New Roman"/>
                        </a:rPr>
                        <a:t>15</a:t>
                      </a:r>
                      <a:r>
                        <a:rPr lang="ru-RU" sz="1400" b="0" dirty="0" smtClean="0">
                          <a:solidFill>
                            <a:srgbClr val="000000"/>
                          </a:solidFill>
                          <a:latin typeface="Times New Roman"/>
                          <a:ea typeface="Times New Roman"/>
                        </a:rPr>
                        <a:t> – гильза; </a:t>
                      </a:r>
                      <a:r>
                        <a:rPr lang="ru-RU" sz="1400" b="1" dirty="0" smtClean="0">
                          <a:solidFill>
                            <a:srgbClr val="000000"/>
                          </a:solidFill>
                          <a:latin typeface="Times New Roman"/>
                          <a:ea typeface="Times New Roman"/>
                        </a:rPr>
                        <a:t>16</a:t>
                      </a:r>
                      <a:r>
                        <a:rPr lang="ru-RU" sz="1400" b="0" dirty="0" smtClean="0">
                          <a:solidFill>
                            <a:srgbClr val="000000"/>
                          </a:solidFill>
                          <a:latin typeface="Times New Roman"/>
                          <a:ea typeface="Times New Roman"/>
                        </a:rPr>
                        <a:t> – втулка;</a:t>
                      </a:r>
                      <a:r>
                        <a:rPr lang="ru-RU" sz="1400" b="0" baseline="0" dirty="0" smtClean="0">
                          <a:solidFill>
                            <a:srgbClr val="000000"/>
                          </a:solidFill>
                          <a:latin typeface="Times New Roman"/>
                          <a:ea typeface="Times New Roman"/>
                        </a:rPr>
                        <a:t> </a:t>
                      </a:r>
                      <a:r>
                        <a:rPr lang="ru-RU" sz="1400" b="1" dirty="0" smtClean="0">
                          <a:solidFill>
                            <a:srgbClr val="000000"/>
                          </a:solidFill>
                          <a:latin typeface="Times New Roman"/>
                          <a:ea typeface="Times New Roman"/>
                        </a:rPr>
                        <a:t>17</a:t>
                      </a:r>
                      <a:r>
                        <a:rPr lang="ru-RU" sz="1400" b="0" dirty="0" smtClean="0">
                          <a:solidFill>
                            <a:srgbClr val="000000"/>
                          </a:solidFill>
                          <a:latin typeface="Times New Roman"/>
                          <a:ea typeface="Times New Roman"/>
                        </a:rPr>
                        <a:t> – груз</a:t>
                      </a:r>
                    </a:p>
                    <a:p>
                      <a:pPr>
                        <a:tabLst>
                          <a:tab pos="1171575" algn="l"/>
                        </a:tabLst>
                      </a:pPr>
                      <a:endParaRPr lang="en-US" sz="1400" b="0" dirty="0" smtClean="0">
                        <a:solidFill>
                          <a:srgbClr val="000000"/>
                        </a:solidFill>
                        <a:latin typeface="Times New Roman"/>
                        <a:ea typeface="Times New Roman"/>
                      </a:endParaRPr>
                    </a:p>
                    <a:p>
                      <a:pPr>
                        <a:tabLst>
                          <a:tab pos="1171575" algn="l"/>
                        </a:tabLst>
                      </a:pPr>
                      <a:r>
                        <a:rPr lang="ru-RU" sz="1400" b="1" dirty="0" smtClean="0">
                          <a:solidFill>
                            <a:srgbClr val="0000CC"/>
                          </a:solidFill>
                          <a:latin typeface="Times New Roman"/>
                          <a:ea typeface="Times New Roman"/>
                        </a:rPr>
                        <a:t>Механизм самоликвидатора: </a:t>
                      </a:r>
                      <a:r>
                        <a:rPr lang="ru-RU" sz="1400" b="1" dirty="0" smtClean="0">
                          <a:solidFill>
                            <a:srgbClr val="000000"/>
                          </a:solidFill>
                          <a:latin typeface="Times New Roman"/>
                          <a:ea typeface="Times New Roman"/>
                        </a:rPr>
                        <a:t>18</a:t>
                      </a:r>
                      <a:r>
                        <a:rPr lang="ru-RU" sz="1400" b="0" dirty="0" smtClean="0">
                          <a:solidFill>
                            <a:srgbClr val="000000"/>
                          </a:solidFill>
                          <a:latin typeface="Times New Roman"/>
                          <a:ea typeface="Times New Roman"/>
                        </a:rPr>
                        <a:t> – замедлитель; </a:t>
                      </a:r>
                      <a:r>
                        <a:rPr lang="ru-RU" sz="1400" b="1" dirty="0" smtClean="0">
                          <a:solidFill>
                            <a:srgbClr val="000000"/>
                          </a:solidFill>
                          <a:latin typeface="Times New Roman"/>
                          <a:ea typeface="Times New Roman"/>
                        </a:rPr>
                        <a:t>19</a:t>
                      </a:r>
                      <a:r>
                        <a:rPr lang="ru-RU" sz="1400" b="0" dirty="0" smtClean="0">
                          <a:solidFill>
                            <a:srgbClr val="000000"/>
                          </a:solidFill>
                          <a:latin typeface="Times New Roman"/>
                          <a:ea typeface="Times New Roman"/>
                        </a:rPr>
                        <a:t> </a:t>
                      </a:r>
                      <a:r>
                        <a:rPr lang="ru-RU" sz="1400" b="0" dirty="0">
                          <a:solidFill>
                            <a:srgbClr val="000000"/>
                          </a:solidFill>
                          <a:latin typeface="Times New Roman"/>
                          <a:ea typeface="Times New Roman"/>
                        </a:rPr>
                        <a:t>- </a:t>
                      </a:r>
                      <a:r>
                        <a:rPr lang="ru-RU" sz="1400" b="0" dirty="0" smtClean="0">
                          <a:solidFill>
                            <a:srgbClr val="000000"/>
                          </a:solidFill>
                          <a:latin typeface="Times New Roman"/>
                          <a:ea typeface="Times New Roman"/>
                        </a:rPr>
                        <a:t>капсюль-детонатор</a:t>
                      </a:r>
                    </a:p>
                    <a:p>
                      <a:pPr>
                        <a:tabLst>
                          <a:tab pos="1171575" algn="l"/>
                        </a:tabLst>
                      </a:pPr>
                      <a:r>
                        <a:rPr lang="ru-RU" sz="1400" b="0" dirty="0">
                          <a:solidFill>
                            <a:srgbClr val="000000"/>
                          </a:solidFill>
                          <a:latin typeface="Times New Roman"/>
                          <a:ea typeface="Times New Roman"/>
                        </a:rPr>
                        <a:t/>
                      </a:r>
                      <a:br>
                        <a:rPr lang="ru-RU" sz="1400" b="0" dirty="0">
                          <a:solidFill>
                            <a:srgbClr val="000000"/>
                          </a:solidFill>
                          <a:latin typeface="Times New Roman"/>
                          <a:ea typeface="Times New Roman"/>
                        </a:rPr>
                      </a:br>
                      <a:r>
                        <a:rPr lang="ru-RU" sz="1400" b="1" dirty="0" smtClean="0">
                          <a:solidFill>
                            <a:srgbClr val="0000CC"/>
                          </a:solidFill>
                          <a:latin typeface="Times New Roman"/>
                          <a:ea typeface="Times New Roman"/>
                        </a:rPr>
                        <a:t>Детонационный </a:t>
                      </a:r>
                      <a:r>
                        <a:rPr lang="ru-RU" sz="1400" b="1" dirty="0">
                          <a:solidFill>
                            <a:srgbClr val="0000CC"/>
                          </a:solidFill>
                          <a:latin typeface="Times New Roman"/>
                          <a:ea typeface="Times New Roman"/>
                        </a:rPr>
                        <a:t>узел</a:t>
                      </a:r>
                      <a:r>
                        <a:rPr lang="ru-RU" sz="1400" b="0" dirty="0">
                          <a:solidFill>
                            <a:srgbClr val="000000"/>
                          </a:solidFill>
                          <a:latin typeface="Times New Roman"/>
                          <a:ea typeface="Times New Roman"/>
                        </a:rPr>
                        <a:t/>
                      </a:r>
                      <a:br>
                        <a:rPr lang="ru-RU" sz="1400" b="0" dirty="0">
                          <a:solidFill>
                            <a:srgbClr val="000000"/>
                          </a:solidFill>
                          <a:latin typeface="Times New Roman"/>
                          <a:ea typeface="Times New Roman"/>
                        </a:rPr>
                      </a:br>
                      <a:r>
                        <a:rPr lang="ru-RU" sz="1400" b="1" dirty="0">
                          <a:solidFill>
                            <a:srgbClr val="000000"/>
                          </a:solidFill>
                          <a:latin typeface="Times New Roman"/>
                          <a:ea typeface="Times New Roman"/>
                        </a:rPr>
                        <a:t>20</a:t>
                      </a:r>
                      <a:r>
                        <a:rPr lang="ru-RU" sz="1400" b="0" dirty="0">
                          <a:solidFill>
                            <a:srgbClr val="000000"/>
                          </a:solidFill>
                          <a:latin typeface="Times New Roman"/>
                          <a:ea typeface="Times New Roman"/>
                        </a:rPr>
                        <a:t> - капсюль-детонатор</a:t>
                      </a:r>
                      <a:endParaRPr lang="ru-RU" sz="1400" b="0" dirty="0">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0"/>
                  </a:ext>
                </a:extLst>
              </a:tr>
              <a:tr h="1689548">
                <a:tc>
                  <a:txBody>
                    <a:bodyPr/>
                    <a:lstStyle/>
                    <a:p>
                      <a:endParaRPr lang="ru-RU" dirty="0" smtClean="0"/>
                    </a:p>
                    <a:p>
                      <a:endParaRPr lang="ru-RU" dirty="0"/>
                    </a:p>
                  </a:txBody>
                  <a:tcPr>
                    <a:solidFill>
                      <a:schemeClr val="bg1"/>
                    </a:solidFill>
                  </a:tcPr>
                </a:tc>
                <a:tc>
                  <a:txBody>
                    <a:bodyPr/>
                    <a:lstStyle/>
                    <a:p>
                      <a:endParaRPr lang="ru-RU" dirty="0"/>
                    </a:p>
                  </a:txBody>
                  <a:tcPr>
                    <a:solidFill>
                      <a:schemeClr val="bg1"/>
                    </a:solidFill>
                  </a:tcPr>
                </a:tc>
                <a:extLst>
                  <a:ext uri="{0D108BD9-81ED-4DB2-BD59-A6C34878D82A}">
                    <a16:rowId xmlns:a16="http://schemas.microsoft.com/office/drawing/2014/main" val="10001"/>
                  </a:ext>
                </a:extLst>
              </a:tr>
            </a:tbl>
          </a:graphicData>
        </a:graphic>
      </p:graphicFrame>
      <p:pic>
        <p:nvPicPr>
          <p:cNvPr id="5" name="Рисунок 4" descr="M:\01-ВК\02-ТЕМЫ\02-ТЕМПЛАН-ВУС 100868 СТ СТРЕЛОК\Т 4 - Боеприпасы и ручные гранаты\Т4 ГрЗан7 - Ручные гранаты\Гранаты\УДЗ - устройство.jpg"/>
          <p:cNvPicPr/>
          <p:nvPr/>
        </p:nvPicPr>
        <p:blipFill>
          <a:blip r:embed="rId2" cstate="print"/>
          <a:srcRect/>
          <a:stretch>
            <a:fillRect/>
          </a:stretch>
        </p:blipFill>
        <p:spPr bwMode="auto">
          <a:xfrm>
            <a:off x="1043608" y="785794"/>
            <a:ext cx="2736304" cy="2500330"/>
          </a:xfrm>
          <a:prstGeom prst="rect">
            <a:avLst/>
          </a:prstGeom>
          <a:noFill/>
          <a:ln w="9525">
            <a:noFill/>
            <a:miter lim="800000"/>
            <a:headEnd/>
            <a:tailEnd/>
          </a:ln>
        </p:spPr>
      </p:pic>
      <p:pic>
        <p:nvPicPr>
          <p:cNvPr id="6" name="Рисунок 5" descr="M:\01-ВК\02-ТЕМЫ\02-ТЕМПЛАН-ВУС 100868 СТ СТРЕЛОК\Т 4 - Боеприпасы и ручные гранаты\Т4 ГрЗан7 - Ручные гранаты\Гранаты\УДЗ в служебном положении 1.jpg"/>
          <p:cNvPicPr/>
          <p:nvPr/>
        </p:nvPicPr>
        <p:blipFill>
          <a:blip r:embed="rId3" cstate="print"/>
          <a:srcRect/>
          <a:stretch>
            <a:fillRect/>
          </a:stretch>
        </p:blipFill>
        <p:spPr bwMode="auto">
          <a:xfrm>
            <a:off x="1285852" y="3714752"/>
            <a:ext cx="1785950" cy="1500198"/>
          </a:xfrm>
          <a:prstGeom prst="rect">
            <a:avLst/>
          </a:prstGeom>
          <a:noFill/>
          <a:ln w="9525">
            <a:noFill/>
            <a:miter lim="800000"/>
            <a:headEnd/>
            <a:tailEnd/>
          </a:ln>
        </p:spPr>
      </p:pic>
    </p:spTree>
    <p:extLst>
      <p:ext uri="{BB962C8B-B14F-4D97-AF65-F5344CB8AC3E}">
        <p14:creationId xmlns:p14="http://schemas.microsoft.com/office/powerpoint/2010/main" val="10109471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sz="2400" b="1" dirty="0">
                <a:solidFill>
                  <a:srgbClr val="FF0000"/>
                </a:solidFill>
              </a:rPr>
              <a:t>Ударно-дистанционный запал (УДЗ)</a:t>
            </a:r>
            <a:r>
              <a:rPr lang="ru-RU" sz="2400" dirty="0">
                <a:solidFill>
                  <a:srgbClr val="FF0000"/>
                </a:solidFill>
              </a:rPr>
              <a:t/>
            </a:r>
            <a:br>
              <a:rPr lang="ru-RU" sz="2400" dirty="0">
                <a:solidFill>
                  <a:srgbClr val="FF0000"/>
                </a:solidFill>
              </a:rPr>
            </a:br>
            <a:endParaRPr lang="ru-RU" sz="2400" dirty="0"/>
          </a:p>
        </p:txBody>
      </p:sp>
      <p:pic>
        <p:nvPicPr>
          <p:cNvPr id="1026" name="Picture 2" descr="D:\01-ВК\02-ТЕМЫ\03-ТЕМПЛАН-ВУС 859 ГСМ\Т2 - Автомат и ручные гранаты\Т2 Зан3 - Ручные гранаты\Разное\УДЗ.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836712"/>
            <a:ext cx="2072556" cy="28083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4077072"/>
            <a:ext cx="8712968" cy="2554545"/>
          </a:xfrm>
          <a:prstGeom prst="rect">
            <a:avLst/>
          </a:prstGeom>
          <a:solidFill>
            <a:schemeClr val="accent1">
              <a:lumMod val="40000"/>
              <a:lumOff val="60000"/>
            </a:schemeClr>
          </a:solidFill>
        </p:spPr>
        <p:txBody>
          <a:bodyPr wrap="square">
            <a:spAutoFit/>
          </a:bodyPr>
          <a:lstStyle/>
          <a:p>
            <a:r>
              <a:rPr lang="ru-RU" sz="1600" b="1" dirty="0" err="1">
                <a:solidFill>
                  <a:srgbClr val="000000"/>
                </a:solidFill>
                <a:latin typeface="Times New Roman"/>
                <a:ea typeface="Times New Roman"/>
              </a:rPr>
              <a:t>Накольно</a:t>
            </a:r>
            <a:r>
              <a:rPr lang="ru-RU" sz="1600" b="1" dirty="0">
                <a:solidFill>
                  <a:srgbClr val="000000"/>
                </a:solidFill>
                <a:latin typeface="Times New Roman"/>
                <a:ea typeface="Times New Roman"/>
              </a:rPr>
              <a:t> </a:t>
            </a:r>
            <a:r>
              <a:rPr lang="ru-RU" sz="1600" b="1" dirty="0" smtClean="0">
                <a:solidFill>
                  <a:srgbClr val="000000"/>
                </a:solidFill>
                <a:latin typeface="Times New Roman"/>
                <a:ea typeface="Times New Roman"/>
              </a:rPr>
              <a:t>-предохранительный механизм </a:t>
            </a:r>
            <a:r>
              <a:rPr lang="ru-RU" sz="1600" dirty="0" smtClean="0">
                <a:solidFill>
                  <a:srgbClr val="000000"/>
                </a:solidFill>
                <a:latin typeface="Times New Roman"/>
                <a:ea typeface="Times New Roman"/>
              </a:rPr>
              <a:t>– обеспечивает безопасность запала в служебном обращении и зажжение пиротехнических </a:t>
            </a:r>
            <a:r>
              <a:rPr lang="ru-RU" sz="1600" dirty="0" err="1" smtClean="0">
                <a:solidFill>
                  <a:srgbClr val="000000"/>
                </a:solidFill>
                <a:latin typeface="Times New Roman"/>
                <a:ea typeface="Times New Roman"/>
              </a:rPr>
              <a:t>замедлительных</a:t>
            </a:r>
            <a:r>
              <a:rPr lang="ru-RU" sz="1600" dirty="0" smtClean="0">
                <a:solidFill>
                  <a:srgbClr val="000000"/>
                </a:solidFill>
                <a:latin typeface="Times New Roman"/>
                <a:ea typeface="Times New Roman"/>
              </a:rPr>
              <a:t> составов.</a:t>
            </a:r>
          </a:p>
          <a:p>
            <a:r>
              <a:rPr lang="ru-RU" sz="1600" b="1" dirty="0">
                <a:solidFill>
                  <a:srgbClr val="000000"/>
                </a:solidFill>
                <a:latin typeface="Times New Roman"/>
                <a:ea typeface="Times New Roman"/>
              </a:rPr>
              <a:t>Механизм дальнего </a:t>
            </a:r>
            <a:r>
              <a:rPr lang="ru-RU" sz="1600" b="1" dirty="0" smtClean="0">
                <a:solidFill>
                  <a:srgbClr val="000000"/>
                </a:solidFill>
                <a:latin typeface="Times New Roman"/>
                <a:ea typeface="Times New Roman"/>
              </a:rPr>
              <a:t>взведения - </a:t>
            </a:r>
            <a:r>
              <a:rPr lang="ru-RU" sz="1600" dirty="0">
                <a:solidFill>
                  <a:srgbClr val="000000"/>
                </a:solidFill>
                <a:latin typeface="Times New Roman"/>
                <a:ea typeface="Times New Roman"/>
              </a:rPr>
              <a:t>обеспечивает безопасность запала в служебном обращении </a:t>
            </a:r>
            <a:r>
              <a:rPr lang="ru-RU" sz="1600" dirty="0" smtClean="0">
                <a:solidFill>
                  <a:srgbClr val="000000"/>
                </a:solidFill>
                <a:latin typeface="Times New Roman"/>
                <a:ea typeface="Times New Roman"/>
              </a:rPr>
              <a:t>и для взведения запала через </a:t>
            </a:r>
            <a:r>
              <a:rPr lang="ru-RU" sz="1600" b="1" dirty="0" smtClean="0">
                <a:solidFill>
                  <a:srgbClr val="FF0000"/>
                </a:solidFill>
                <a:latin typeface="Times New Roman"/>
                <a:ea typeface="Times New Roman"/>
              </a:rPr>
              <a:t>1,3-1,8</a:t>
            </a:r>
            <a:r>
              <a:rPr lang="ru-RU" sz="1600" dirty="0" smtClean="0">
                <a:solidFill>
                  <a:srgbClr val="000000"/>
                </a:solidFill>
                <a:latin typeface="Times New Roman"/>
                <a:ea typeface="Times New Roman"/>
              </a:rPr>
              <a:t> с после метания гранаты.</a:t>
            </a:r>
          </a:p>
          <a:p>
            <a:r>
              <a:rPr lang="ru-RU" sz="1600" b="1" dirty="0">
                <a:solidFill>
                  <a:srgbClr val="000000"/>
                </a:solidFill>
                <a:latin typeface="Times New Roman"/>
                <a:ea typeface="Times New Roman"/>
              </a:rPr>
              <a:t>Датчик </a:t>
            </a:r>
            <a:r>
              <a:rPr lang="ru-RU" sz="1600" b="1" dirty="0" smtClean="0">
                <a:solidFill>
                  <a:srgbClr val="000000"/>
                </a:solidFill>
                <a:latin typeface="Times New Roman"/>
                <a:ea typeface="Times New Roman"/>
              </a:rPr>
              <a:t>цели –</a:t>
            </a:r>
            <a:r>
              <a:rPr lang="ru-RU" sz="1600" dirty="0" smtClean="0">
                <a:solidFill>
                  <a:srgbClr val="000000"/>
                </a:solidFill>
                <a:latin typeface="Times New Roman"/>
                <a:ea typeface="Times New Roman"/>
              </a:rPr>
              <a:t> отвечает за срабатывание УДЗ при ударе гранаты в преграду в любом положении.</a:t>
            </a:r>
          </a:p>
          <a:p>
            <a:r>
              <a:rPr lang="ru-RU" sz="1600" b="1" dirty="0">
                <a:solidFill>
                  <a:srgbClr val="000000"/>
                </a:solidFill>
                <a:latin typeface="Times New Roman"/>
                <a:ea typeface="Times New Roman"/>
              </a:rPr>
              <a:t>Механизм </a:t>
            </a:r>
            <a:r>
              <a:rPr lang="ru-RU" sz="1600" b="1" dirty="0" smtClean="0">
                <a:solidFill>
                  <a:srgbClr val="000000"/>
                </a:solidFill>
                <a:latin typeface="Times New Roman"/>
                <a:ea typeface="Times New Roman"/>
              </a:rPr>
              <a:t>самоликвидатора – </a:t>
            </a:r>
            <a:r>
              <a:rPr lang="ru-RU" sz="1600" dirty="0" smtClean="0">
                <a:solidFill>
                  <a:srgbClr val="000000"/>
                </a:solidFill>
                <a:latin typeface="Times New Roman"/>
                <a:ea typeface="Times New Roman"/>
              </a:rPr>
              <a:t>подрывает гранату через </a:t>
            </a:r>
            <a:r>
              <a:rPr lang="ru-RU" sz="1600" b="1" dirty="0" smtClean="0">
                <a:solidFill>
                  <a:srgbClr val="FF0000"/>
                </a:solidFill>
                <a:latin typeface="Times New Roman"/>
                <a:ea typeface="Times New Roman"/>
              </a:rPr>
              <a:t>3,2-4,2</a:t>
            </a:r>
            <a:r>
              <a:rPr lang="ru-RU" sz="1600" b="1" dirty="0" smtClean="0">
                <a:solidFill>
                  <a:srgbClr val="000000"/>
                </a:solidFill>
                <a:latin typeface="Times New Roman"/>
                <a:ea typeface="Times New Roman"/>
              </a:rPr>
              <a:t> </a:t>
            </a:r>
            <a:r>
              <a:rPr lang="ru-RU" sz="1600" dirty="0" smtClean="0">
                <a:solidFill>
                  <a:srgbClr val="000000"/>
                </a:solidFill>
                <a:latin typeface="Times New Roman"/>
                <a:ea typeface="Times New Roman"/>
              </a:rPr>
              <a:t>с, если не обеспечивается ударное действие.</a:t>
            </a:r>
          </a:p>
          <a:p>
            <a:r>
              <a:rPr lang="ru-RU" sz="1600" b="1" dirty="0">
                <a:solidFill>
                  <a:srgbClr val="000000"/>
                </a:solidFill>
                <a:latin typeface="Times New Roman"/>
                <a:ea typeface="Times New Roman"/>
              </a:rPr>
              <a:t>Детонационный </a:t>
            </a:r>
            <a:r>
              <a:rPr lang="ru-RU" sz="1600" b="1" dirty="0" smtClean="0">
                <a:solidFill>
                  <a:srgbClr val="000000"/>
                </a:solidFill>
                <a:latin typeface="Times New Roman"/>
                <a:ea typeface="Times New Roman"/>
              </a:rPr>
              <a:t>узел – </a:t>
            </a:r>
            <a:r>
              <a:rPr lang="ru-RU" sz="1600" dirty="0" smtClean="0">
                <a:solidFill>
                  <a:srgbClr val="000000"/>
                </a:solidFill>
                <a:latin typeface="Times New Roman"/>
                <a:ea typeface="Times New Roman"/>
              </a:rPr>
              <a:t>обеспечивает детонацию взрывчатого вещества гранаты</a:t>
            </a:r>
          </a:p>
          <a:p>
            <a:endParaRPr lang="ru-RU" sz="1600" dirty="0" smtClean="0">
              <a:solidFill>
                <a:srgbClr val="000000"/>
              </a:solidFill>
              <a:latin typeface="Times New Roman"/>
              <a:ea typeface="Times New Roman"/>
            </a:endParaRPr>
          </a:p>
          <a:p>
            <a:endParaRPr lang="ru-RU" sz="1600" dirty="0"/>
          </a:p>
        </p:txBody>
      </p:sp>
    </p:spTree>
    <p:extLst>
      <p:ext uri="{BB962C8B-B14F-4D97-AF65-F5344CB8AC3E}">
        <p14:creationId xmlns:p14="http://schemas.microsoft.com/office/powerpoint/2010/main" val="40044985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96944" cy="1080120"/>
          </a:xfrm>
        </p:spPr>
        <p:txBody>
          <a:bodyPr>
            <a:noAutofit/>
          </a:bodyPr>
          <a:lstStyle/>
          <a:p>
            <a:r>
              <a:rPr lang="ru-RU" sz="2200" b="1" dirty="0" smtClean="0">
                <a:solidFill>
                  <a:srgbClr val="FF0000"/>
                </a:solidFill>
                <a:cs typeface="Arial" pitchFamily="34" charset="0"/>
              </a:rPr>
              <a:t/>
            </a:r>
            <a:br>
              <a:rPr lang="ru-RU" sz="2200" b="1" dirty="0" smtClean="0">
                <a:solidFill>
                  <a:srgbClr val="FF0000"/>
                </a:solidFill>
                <a:cs typeface="Arial" pitchFamily="34" charset="0"/>
              </a:rPr>
            </a:br>
            <a:r>
              <a:rPr lang="ru-RU" sz="2400" b="1" dirty="0" smtClean="0">
                <a:cs typeface="Arial" pitchFamily="34" charset="0"/>
              </a:rPr>
              <a:t>Вопрос 2.</a:t>
            </a:r>
            <a:r>
              <a:rPr lang="ru-RU" sz="2400" b="1" dirty="0" smtClean="0">
                <a:solidFill>
                  <a:srgbClr val="FF0000"/>
                </a:solidFill>
                <a:cs typeface="Arial" pitchFamily="34" charset="0"/>
              </a:rPr>
              <a:t> </a:t>
            </a:r>
            <a:r>
              <a:rPr lang="ru-RU" sz="2400" b="1" dirty="0" smtClean="0">
                <a:solidFill>
                  <a:srgbClr val="FF0000"/>
                </a:solidFill>
              </a:rPr>
              <a:t>Назначение, боевые свойства,  общее устройство, поражающее действие ручных кумулятивных  гранат. </a:t>
            </a:r>
            <a:r>
              <a:rPr lang="ru-RU" sz="2400" b="1" dirty="0">
                <a:solidFill>
                  <a:srgbClr val="FF0000"/>
                </a:solidFill>
              </a:rPr>
              <a:t/>
            </a:r>
            <a:br>
              <a:rPr lang="ru-RU" sz="2400" b="1" dirty="0">
                <a:solidFill>
                  <a:srgbClr val="FF0000"/>
                </a:solidFill>
              </a:rPr>
            </a:br>
            <a:r>
              <a:rPr lang="ru-RU" sz="2400" dirty="0" smtClean="0">
                <a:solidFill>
                  <a:srgbClr val="FF0000"/>
                </a:solidFill>
                <a:cs typeface="Arial" pitchFamily="34" charset="0"/>
              </a:rPr>
              <a:t> </a:t>
            </a:r>
            <a:r>
              <a:rPr lang="ru-RU" sz="2400" dirty="0" smtClean="0">
                <a:solidFill>
                  <a:srgbClr val="FF0000"/>
                </a:solidFill>
              </a:rPr>
              <a:t>  </a:t>
            </a:r>
            <a:endParaRPr lang="ru-RU" sz="2400" dirty="0"/>
          </a:p>
        </p:txBody>
      </p:sp>
      <p:sp>
        <p:nvSpPr>
          <p:cNvPr id="3" name="Содержимое 2"/>
          <p:cNvSpPr>
            <a:spLocks noGrp="1"/>
          </p:cNvSpPr>
          <p:nvPr>
            <p:ph idx="1"/>
          </p:nvPr>
        </p:nvSpPr>
        <p:spPr>
          <a:xfrm>
            <a:off x="251520" y="1196752"/>
            <a:ext cx="8568952" cy="5400600"/>
          </a:xfrm>
        </p:spPr>
        <p:txBody>
          <a:bodyPr>
            <a:normAutofit fontScale="92500"/>
          </a:bodyPr>
          <a:lstStyle/>
          <a:p>
            <a:pPr>
              <a:lnSpc>
                <a:spcPct val="110000"/>
              </a:lnSpc>
              <a:spcBef>
                <a:spcPts val="0"/>
              </a:spcBef>
              <a:buNone/>
            </a:pPr>
            <a:r>
              <a:rPr lang="ru-RU" sz="2000" b="1" dirty="0" smtClean="0"/>
              <a:t>  </a:t>
            </a:r>
            <a:r>
              <a:rPr lang="ru-RU" sz="2000" dirty="0" smtClean="0">
                <a:solidFill>
                  <a:srgbClr val="0000CC"/>
                </a:solidFill>
              </a:rPr>
              <a:t> Ручные </a:t>
            </a:r>
            <a:r>
              <a:rPr lang="ru-RU" sz="2000" b="1" dirty="0" smtClean="0">
                <a:solidFill>
                  <a:srgbClr val="0000CC"/>
                </a:solidFill>
              </a:rPr>
              <a:t>противотанковые</a:t>
            </a:r>
            <a:r>
              <a:rPr lang="ru-RU" sz="2000" dirty="0" smtClean="0">
                <a:solidFill>
                  <a:srgbClr val="0000CC"/>
                </a:solidFill>
              </a:rPr>
              <a:t> гранаты предназначаются для </a:t>
            </a:r>
            <a:r>
              <a:rPr lang="ru-RU" sz="2000" b="1" dirty="0" smtClean="0">
                <a:solidFill>
                  <a:srgbClr val="0000CC"/>
                </a:solidFill>
              </a:rPr>
              <a:t>поражения танков и </a:t>
            </a:r>
          </a:p>
          <a:p>
            <a:pPr>
              <a:lnSpc>
                <a:spcPct val="110000"/>
              </a:lnSpc>
              <a:spcBef>
                <a:spcPts val="0"/>
              </a:spcBef>
              <a:buNone/>
            </a:pPr>
            <a:r>
              <a:rPr lang="ru-RU" sz="2000" b="1" dirty="0" smtClean="0">
                <a:solidFill>
                  <a:srgbClr val="0000CC"/>
                </a:solidFill>
              </a:rPr>
              <a:t>других бронированных целей</a:t>
            </a:r>
            <a:r>
              <a:rPr lang="ru-RU" sz="2000" dirty="0" smtClean="0">
                <a:solidFill>
                  <a:srgbClr val="0000CC"/>
                </a:solidFill>
              </a:rPr>
              <a:t>, а также </a:t>
            </a:r>
            <a:r>
              <a:rPr lang="ru-RU" sz="2000" b="1" dirty="0" smtClean="0">
                <a:solidFill>
                  <a:srgbClr val="0000CC"/>
                </a:solidFill>
              </a:rPr>
              <a:t>для разрушения долговременных и </a:t>
            </a:r>
          </a:p>
          <a:p>
            <a:pPr>
              <a:lnSpc>
                <a:spcPct val="110000"/>
              </a:lnSpc>
              <a:spcBef>
                <a:spcPts val="0"/>
              </a:spcBef>
              <a:buNone/>
            </a:pPr>
            <a:r>
              <a:rPr lang="ru-RU" sz="2000" b="1" dirty="0" smtClean="0">
                <a:solidFill>
                  <a:srgbClr val="0000CC"/>
                </a:solidFill>
              </a:rPr>
              <a:t>полевых оборонительных сооружений</a:t>
            </a:r>
            <a:r>
              <a:rPr lang="ru-RU" sz="2000" dirty="0" smtClean="0"/>
              <a:t>. </a:t>
            </a:r>
          </a:p>
          <a:p>
            <a:pPr>
              <a:lnSpc>
                <a:spcPct val="110000"/>
              </a:lnSpc>
              <a:spcBef>
                <a:spcPts val="0"/>
              </a:spcBef>
              <a:buNone/>
            </a:pPr>
            <a:r>
              <a:rPr lang="ru-RU" sz="2000" dirty="0" smtClean="0"/>
              <a:t>  К числу ручных противотанковых гранат относится состоящая на вооружении ВС </a:t>
            </a:r>
          </a:p>
          <a:p>
            <a:pPr>
              <a:lnSpc>
                <a:spcPct val="110000"/>
              </a:lnSpc>
              <a:spcBef>
                <a:spcPts val="0"/>
              </a:spcBef>
              <a:buNone/>
            </a:pPr>
            <a:r>
              <a:rPr lang="ru-RU" sz="2000" dirty="0" smtClean="0"/>
              <a:t>РФ </a:t>
            </a:r>
            <a:r>
              <a:rPr lang="ru-RU" sz="2000" b="1" dirty="0" smtClean="0">
                <a:solidFill>
                  <a:srgbClr val="C00000"/>
                </a:solidFill>
              </a:rPr>
              <a:t>ручная кумулятивная граната РКГ-3 (РКГ-ЗЕ, РКГ-ЗЕМ).</a:t>
            </a:r>
          </a:p>
          <a:p>
            <a:pPr>
              <a:lnSpc>
                <a:spcPct val="110000"/>
              </a:lnSpc>
              <a:spcBef>
                <a:spcPts val="0"/>
              </a:spcBef>
              <a:buNone/>
            </a:pPr>
            <a:r>
              <a:rPr lang="ru-RU" sz="2000" dirty="0" smtClean="0"/>
              <a:t> Граната РКГ-3 метается из различных положений только из-за укрытий. </a:t>
            </a:r>
            <a:r>
              <a:rPr lang="ru-RU" sz="2000" dirty="0" smtClean="0">
                <a:solidFill>
                  <a:srgbClr val="C00000"/>
                </a:solidFill>
              </a:rPr>
              <a:t>При </a:t>
            </a:r>
          </a:p>
          <a:p>
            <a:pPr>
              <a:lnSpc>
                <a:spcPct val="110000"/>
              </a:lnSpc>
              <a:spcBef>
                <a:spcPts val="0"/>
              </a:spcBef>
              <a:buNone/>
            </a:pPr>
            <a:r>
              <a:rPr lang="ru-RU" sz="2000" dirty="0" smtClean="0">
                <a:solidFill>
                  <a:srgbClr val="C00000"/>
                </a:solidFill>
              </a:rPr>
              <a:t>попадании в цель (жесткую преграду) граната, имея взрыватель ударного </a:t>
            </a:r>
          </a:p>
          <a:p>
            <a:pPr>
              <a:lnSpc>
                <a:spcPct val="110000"/>
              </a:lnSpc>
              <a:spcBef>
                <a:spcPts val="0"/>
              </a:spcBef>
              <a:buNone/>
            </a:pPr>
            <a:r>
              <a:rPr lang="ru-RU" sz="2000" dirty="0" smtClean="0">
                <a:solidFill>
                  <a:srgbClr val="C00000"/>
                </a:solidFill>
              </a:rPr>
              <a:t>действия, мгновенно взрывается; образуется кумулятивная струя, пробивающая </a:t>
            </a:r>
          </a:p>
          <a:p>
            <a:pPr>
              <a:lnSpc>
                <a:spcPct val="110000"/>
              </a:lnSpc>
              <a:spcBef>
                <a:spcPts val="0"/>
              </a:spcBef>
              <a:buNone/>
            </a:pPr>
            <a:r>
              <a:rPr lang="ru-RU" sz="2000" dirty="0" smtClean="0">
                <a:solidFill>
                  <a:srgbClr val="C00000"/>
                </a:solidFill>
              </a:rPr>
              <a:t>броню танка или другую прочную преграду. </a:t>
            </a:r>
          </a:p>
          <a:p>
            <a:pPr>
              <a:lnSpc>
                <a:spcPct val="110000"/>
              </a:lnSpc>
              <a:spcBef>
                <a:spcPts val="0"/>
              </a:spcBef>
              <a:buNone/>
            </a:pPr>
            <a:r>
              <a:rPr lang="ru-RU" sz="2000" dirty="0" smtClean="0"/>
              <a:t>      Для обеспечения эффективности действия гранаты она должна ударяться о </a:t>
            </a:r>
          </a:p>
          <a:p>
            <a:pPr>
              <a:lnSpc>
                <a:spcPct val="110000"/>
              </a:lnSpc>
              <a:spcBef>
                <a:spcPts val="0"/>
              </a:spcBef>
              <a:buNone/>
            </a:pPr>
            <a:r>
              <a:rPr lang="ru-RU" sz="2000" dirty="0" smtClean="0"/>
              <a:t>цель дном. </a:t>
            </a:r>
          </a:p>
          <a:p>
            <a:pPr>
              <a:lnSpc>
                <a:spcPct val="110000"/>
              </a:lnSpc>
              <a:spcBef>
                <a:spcPts val="0"/>
              </a:spcBef>
              <a:buNone/>
            </a:pPr>
            <a:r>
              <a:rPr lang="ru-RU" sz="2000" dirty="0" smtClean="0"/>
              <a:t>Направление гранаты дном вперед обеспечивается стабилизатором.</a:t>
            </a:r>
            <a:endParaRPr lang="ru-RU" sz="2000" b="1" dirty="0" smtClean="0"/>
          </a:p>
          <a:p>
            <a:pPr>
              <a:lnSpc>
                <a:spcPct val="110000"/>
              </a:lnSpc>
              <a:spcBef>
                <a:spcPts val="0"/>
              </a:spcBef>
              <a:buNone/>
            </a:pPr>
            <a:endParaRPr lang="ru-RU" sz="2400" b="1" u="sng" dirty="0">
              <a:solidFill>
                <a:srgbClr val="0000CC"/>
              </a:solidFill>
            </a:endParaRPr>
          </a:p>
          <a:p>
            <a:pPr>
              <a:lnSpc>
                <a:spcPct val="110000"/>
              </a:lnSpc>
              <a:spcBef>
                <a:spcPts val="0"/>
              </a:spcBef>
              <a:buNone/>
            </a:pPr>
            <a:endParaRPr lang="ru-RU" sz="2000" b="1" dirty="0" smtClean="0"/>
          </a:p>
          <a:p>
            <a:pPr>
              <a:lnSpc>
                <a:spcPct val="110000"/>
              </a:lnSpc>
              <a:spcBef>
                <a:spcPts val="0"/>
              </a:spcBef>
              <a:buNone/>
            </a:pPr>
            <a:r>
              <a:rPr lang="ru-RU" sz="2000" b="1" dirty="0" smtClean="0"/>
              <a:t>           </a:t>
            </a:r>
            <a:endParaRPr lang="ru-RU" sz="2000" b="1" dirty="0"/>
          </a:p>
          <a:p>
            <a:pPr>
              <a:lnSpc>
                <a:spcPct val="110000"/>
              </a:lnSpc>
              <a:spcBef>
                <a:spcPts val="0"/>
              </a:spcBef>
              <a:buNone/>
            </a:pPr>
            <a:r>
              <a:rPr lang="ru-RU" sz="2400" b="1" dirty="0" smtClean="0">
                <a:solidFill>
                  <a:srgbClr val="0000CC"/>
                </a:solidFill>
              </a:rPr>
              <a:t>         </a:t>
            </a:r>
            <a:endParaRPr lang="ru-RU" sz="2400" b="1" u="sng" dirty="0">
              <a:solidFill>
                <a:srgbClr val="0000CC"/>
              </a:solidFill>
            </a:endParaRPr>
          </a:p>
          <a:p>
            <a:pPr>
              <a:spcBef>
                <a:spcPts val="0"/>
              </a:spcBef>
              <a:buNone/>
            </a:pPr>
            <a:endParaRPr lang="ru-RU" sz="2000" b="1" dirty="0" smtClean="0"/>
          </a:p>
        </p:txBody>
      </p:sp>
    </p:spTree>
    <p:extLst>
      <p:ext uri="{BB962C8B-B14F-4D97-AF65-F5344CB8AC3E}">
        <p14:creationId xmlns:p14="http://schemas.microsoft.com/office/powerpoint/2010/main" val="36357797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8712968" cy="6264696"/>
          </a:xfrm>
        </p:spPr>
        <p:txBody>
          <a:bodyPr>
            <a:normAutofit/>
          </a:bodyPr>
          <a:lstStyle/>
          <a:p>
            <a:pPr>
              <a:lnSpc>
                <a:spcPct val="110000"/>
              </a:lnSpc>
              <a:spcBef>
                <a:spcPts val="0"/>
              </a:spcBef>
              <a:buNone/>
            </a:pPr>
            <a:r>
              <a:rPr lang="ru-RU" sz="2800" b="1" dirty="0" smtClean="0">
                <a:solidFill>
                  <a:srgbClr val="FF0000"/>
                </a:solidFill>
              </a:rPr>
              <a:t>      Тактико-технические характеристики  РКГ-3</a:t>
            </a:r>
          </a:p>
          <a:p>
            <a:pPr>
              <a:lnSpc>
                <a:spcPct val="110000"/>
              </a:lnSpc>
              <a:spcBef>
                <a:spcPts val="0"/>
              </a:spcBef>
              <a:buNone/>
            </a:pPr>
            <a:endParaRPr lang="ru-RU" sz="2000" dirty="0" smtClean="0"/>
          </a:p>
          <a:p>
            <a:pPr>
              <a:lnSpc>
                <a:spcPct val="110000"/>
              </a:lnSpc>
              <a:spcBef>
                <a:spcPts val="0"/>
              </a:spcBef>
              <a:buNone/>
            </a:pPr>
            <a:r>
              <a:rPr lang="ru-RU" b="1" dirty="0" smtClean="0"/>
              <a:t>Диаметр, мм                                                   -       </a:t>
            </a:r>
            <a:r>
              <a:rPr lang="ru-RU" b="1" dirty="0" smtClean="0">
                <a:solidFill>
                  <a:srgbClr val="0000CC"/>
                </a:solidFill>
              </a:rPr>
              <a:t>72</a:t>
            </a:r>
          </a:p>
          <a:p>
            <a:pPr>
              <a:lnSpc>
                <a:spcPct val="110000"/>
              </a:lnSpc>
              <a:spcBef>
                <a:spcPts val="0"/>
              </a:spcBef>
              <a:buNone/>
            </a:pPr>
            <a:r>
              <a:rPr lang="ru-RU" b="1" dirty="0" smtClean="0"/>
              <a:t>Длина, мм                                                        -     </a:t>
            </a:r>
            <a:r>
              <a:rPr lang="ru-RU" b="1" dirty="0" smtClean="0">
                <a:solidFill>
                  <a:srgbClr val="0000CC"/>
                </a:solidFill>
              </a:rPr>
              <a:t>362</a:t>
            </a:r>
          </a:p>
          <a:p>
            <a:pPr>
              <a:lnSpc>
                <a:spcPct val="110000"/>
              </a:lnSpc>
              <a:spcBef>
                <a:spcPts val="0"/>
              </a:spcBef>
              <a:buNone/>
            </a:pPr>
            <a:r>
              <a:rPr lang="ru-RU" b="1" dirty="0" smtClean="0"/>
              <a:t>Масса гранаты, кг                                           -  </a:t>
            </a:r>
            <a:r>
              <a:rPr lang="ru-RU" b="1" dirty="0" smtClean="0">
                <a:solidFill>
                  <a:srgbClr val="0000CC"/>
                </a:solidFill>
              </a:rPr>
              <a:t>1,070</a:t>
            </a:r>
          </a:p>
          <a:p>
            <a:pPr>
              <a:lnSpc>
                <a:spcPct val="110000"/>
              </a:lnSpc>
              <a:spcBef>
                <a:spcPts val="0"/>
              </a:spcBef>
              <a:buNone/>
            </a:pPr>
            <a:r>
              <a:rPr lang="ru-RU" b="1" dirty="0" smtClean="0"/>
              <a:t>Масса взрывчатого вещества, кг                -  </a:t>
            </a:r>
            <a:r>
              <a:rPr lang="ru-RU" b="1" dirty="0" smtClean="0">
                <a:solidFill>
                  <a:srgbClr val="0000CC"/>
                </a:solidFill>
              </a:rPr>
              <a:t>0,600</a:t>
            </a:r>
          </a:p>
          <a:p>
            <a:pPr>
              <a:lnSpc>
                <a:spcPct val="110000"/>
              </a:lnSpc>
              <a:spcBef>
                <a:spcPts val="0"/>
              </a:spcBef>
              <a:buNone/>
            </a:pPr>
            <a:r>
              <a:rPr lang="ru-RU" b="1" dirty="0" smtClean="0"/>
              <a:t>Тип взрывчатого вещества                           -  </a:t>
            </a:r>
            <a:r>
              <a:rPr lang="ru-RU" b="1" dirty="0" smtClean="0">
                <a:solidFill>
                  <a:srgbClr val="0000CC"/>
                </a:solidFill>
              </a:rPr>
              <a:t>ТГ-40</a:t>
            </a:r>
          </a:p>
          <a:p>
            <a:pPr>
              <a:lnSpc>
                <a:spcPct val="110000"/>
              </a:lnSpc>
              <a:spcBef>
                <a:spcPts val="0"/>
              </a:spcBef>
              <a:buNone/>
            </a:pPr>
            <a:r>
              <a:rPr lang="ru-RU" b="1" dirty="0" smtClean="0"/>
              <a:t>Дальность броска гранаты, м                      -  </a:t>
            </a:r>
            <a:r>
              <a:rPr lang="ru-RU" b="1" dirty="0" smtClean="0">
                <a:solidFill>
                  <a:srgbClr val="0000CC"/>
                </a:solidFill>
              </a:rPr>
              <a:t>15-20</a:t>
            </a:r>
            <a:endParaRPr lang="ru-RU" b="1" u="sng" dirty="0">
              <a:solidFill>
                <a:srgbClr val="0000CC"/>
              </a:solidFill>
            </a:endParaRPr>
          </a:p>
          <a:p>
            <a:pPr>
              <a:lnSpc>
                <a:spcPct val="110000"/>
              </a:lnSpc>
              <a:spcBef>
                <a:spcPts val="0"/>
              </a:spcBef>
              <a:buNone/>
            </a:pPr>
            <a:endParaRPr lang="ru-RU" b="1" dirty="0" smtClean="0">
              <a:solidFill>
                <a:srgbClr val="FF0000"/>
              </a:solidFill>
            </a:endParaRPr>
          </a:p>
          <a:p>
            <a:pPr>
              <a:lnSpc>
                <a:spcPct val="110000"/>
              </a:lnSpc>
              <a:spcBef>
                <a:spcPts val="0"/>
              </a:spcBef>
              <a:buNone/>
            </a:pPr>
            <a:r>
              <a:rPr lang="ru-RU" b="1" dirty="0" smtClean="0">
                <a:solidFill>
                  <a:srgbClr val="FF0000"/>
                </a:solidFill>
              </a:rPr>
              <a:t>         </a:t>
            </a:r>
            <a:endParaRPr lang="ru-RU" b="1" dirty="0" smtClean="0"/>
          </a:p>
          <a:p>
            <a:pPr>
              <a:lnSpc>
                <a:spcPct val="110000"/>
              </a:lnSpc>
              <a:spcBef>
                <a:spcPts val="0"/>
              </a:spcBef>
              <a:buNone/>
            </a:pPr>
            <a:r>
              <a:rPr lang="ru-RU" b="1" dirty="0" smtClean="0"/>
              <a:t>           </a:t>
            </a:r>
            <a:endParaRPr lang="ru-RU" b="1" dirty="0"/>
          </a:p>
          <a:p>
            <a:pPr>
              <a:lnSpc>
                <a:spcPct val="110000"/>
              </a:lnSpc>
              <a:spcBef>
                <a:spcPts val="0"/>
              </a:spcBef>
              <a:buNone/>
            </a:pPr>
            <a:r>
              <a:rPr lang="ru-RU" sz="2400" b="1" dirty="0" smtClean="0">
                <a:solidFill>
                  <a:srgbClr val="0000CC"/>
                </a:solidFill>
              </a:rPr>
              <a:t>         </a:t>
            </a:r>
            <a:endParaRPr lang="ru-RU" sz="2400" b="1" u="sng" dirty="0">
              <a:solidFill>
                <a:srgbClr val="0000CC"/>
              </a:solidFill>
            </a:endParaRPr>
          </a:p>
          <a:p>
            <a:pPr>
              <a:spcBef>
                <a:spcPts val="0"/>
              </a:spcBef>
              <a:buNone/>
            </a:pPr>
            <a:endParaRPr lang="ru-RU" sz="2000" b="1" dirty="0" smtClean="0"/>
          </a:p>
        </p:txBody>
      </p:sp>
    </p:spTree>
    <p:extLst>
      <p:ext uri="{BB962C8B-B14F-4D97-AF65-F5344CB8AC3E}">
        <p14:creationId xmlns:p14="http://schemas.microsoft.com/office/powerpoint/2010/main" val="1232898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4624"/>
            <a:ext cx="9143999" cy="428628"/>
          </a:xfrm>
        </p:spPr>
        <p:txBody>
          <a:bodyPr>
            <a:noAutofit/>
          </a:bodyPr>
          <a:lstStyle/>
          <a:p>
            <a:r>
              <a:rPr lang="ru-RU" sz="2800" b="1" dirty="0" smtClean="0">
                <a:solidFill>
                  <a:srgbClr val="FF0000"/>
                </a:solidFill>
              </a:rPr>
              <a:t>Сравнительные характеристики автоматов Калашникова</a:t>
            </a:r>
            <a:endParaRPr lang="ru-RU" sz="2800" dirty="0">
              <a:solidFill>
                <a:srgbClr val="FF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49605754"/>
              </p:ext>
            </p:extLst>
          </p:nvPr>
        </p:nvGraphicFramePr>
        <p:xfrm>
          <a:off x="-1" y="642914"/>
          <a:ext cx="9144000" cy="6098453"/>
        </p:xfrm>
        <a:graphic>
          <a:graphicData uri="http://schemas.openxmlformats.org/drawingml/2006/table">
            <a:tbl>
              <a:tblPr/>
              <a:tblGrid>
                <a:gridCol w="941255">
                  <a:extLst>
                    <a:ext uri="{9D8B030D-6E8A-4147-A177-3AD203B41FA5}">
                      <a16:colId xmlns:a16="http://schemas.microsoft.com/office/drawing/2014/main" val="20000"/>
                    </a:ext>
                  </a:extLst>
                </a:gridCol>
                <a:gridCol w="896948">
                  <a:extLst>
                    <a:ext uri="{9D8B030D-6E8A-4147-A177-3AD203B41FA5}">
                      <a16:colId xmlns:a16="http://schemas.microsoft.com/office/drawing/2014/main" val="20001"/>
                    </a:ext>
                  </a:extLst>
                </a:gridCol>
                <a:gridCol w="906897">
                  <a:extLst>
                    <a:ext uri="{9D8B030D-6E8A-4147-A177-3AD203B41FA5}">
                      <a16:colId xmlns:a16="http://schemas.microsoft.com/office/drawing/2014/main" val="20002"/>
                    </a:ext>
                  </a:extLst>
                </a:gridCol>
                <a:gridCol w="1193973">
                  <a:extLst>
                    <a:ext uri="{9D8B030D-6E8A-4147-A177-3AD203B41FA5}">
                      <a16:colId xmlns:a16="http://schemas.microsoft.com/office/drawing/2014/main" val="20003"/>
                    </a:ext>
                  </a:extLst>
                </a:gridCol>
                <a:gridCol w="1193973">
                  <a:extLst>
                    <a:ext uri="{9D8B030D-6E8A-4147-A177-3AD203B41FA5}">
                      <a16:colId xmlns:a16="http://schemas.microsoft.com/office/drawing/2014/main" val="20004"/>
                    </a:ext>
                  </a:extLst>
                </a:gridCol>
                <a:gridCol w="1193973">
                  <a:extLst>
                    <a:ext uri="{9D8B030D-6E8A-4147-A177-3AD203B41FA5}">
                      <a16:colId xmlns:a16="http://schemas.microsoft.com/office/drawing/2014/main" val="20005"/>
                    </a:ext>
                  </a:extLst>
                </a:gridCol>
                <a:gridCol w="1193973">
                  <a:extLst>
                    <a:ext uri="{9D8B030D-6E8A-4147-A177-3AD203B41FA5}">
                      <a16:colId xmlns:a16="http://schemas.microsoft.com/office/drawing/2014/main" val="20006"/>
                    </a:ext>
                  </a:extLst>
                </a:gridCol>
                <a:gridCol w="1623008">
                  <a:extLst>
                    <a:ext uri="{9D8B030D-6E8A-4147-A177-3AD203B41FA5}">
                      <a16:colId xmlns:a16="http://schemas.microsoft.com/office/drawing/2014/main" val="20007"/>
                    </a:ext>
                  </a:extLst>
                </a:gridCol>
              </a:tblGrid>
              <a:tr h="900624">
                <a:tc>
                  <a:txBody>
                    <a:bodyPr/>
                    <a:lstStyle/>
                    <a:p>
                      <a:pPr algn="ctr">
                        <a:lnSpc>
                          <a:spcPts val="1010"/>
                        </a:lnSpc>
                        <a:spcAft>
                          <a:spcPts val="1000"/>
                        </a:spcAft>
                      </a:pPr>
                      <a:r>
                        <a:rPr lang="ru-RU" sz="1800" b="1" dirty="0">
                          <a:solidFill>
                            <a:srgbClr val="252525"/>
                          </a:solidFill>
                          <a:latin typeface="Times New Roman"/>
                          <a:ea typeface="Times New Roman"/>
                          <a:cs typeface="Times New Roman"/>
                        </a:rPr>
                        <a:t>Название</a:t>
                      </a:r>
                      <a:endParaRPr lang="ru-RU" sz="1800" dirty="0">
                        <a:latin typeface="Calibri"/>
                        <a:ea typeface="Times New Roman"/>
                        <a:cs typeface="Times New Roman"/>
                      </a:endParaRPr>
                    </a:p>
                  </a:txBody>
                  <a:tcPr marL="28934" marR="113927"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800" b="1" dirty="0">
                          <a:solidFill>
                            <a:srgbClr val="252525"/>
                          </a:solidFill>
                          <a:latin typeface="Times New Roman"/>
                          <a:ea typeface="Times New Roman"/>
                          <a:cs typeface="Times New Roman"/>
                        </a:rPr>
                        <a:t>Страна</a:t>
                      </a:r>
                      <a:endParaRPr lang="ru-RU" sz="1800" dirty="0">
                        <a:latin typeface="Calibri"/>
                        <a:ea typeface="Times New Roman"/>
                        <a:cs typeface="Times New Roman"/>
                      </a:endParaRPr>
                    </a:p>
                  </a:txBody>
                  <a:tcPr marL="28934" marR="113927"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800" b="1" dirty="0">
                          <a:solidFill>
                            <a:srgbClr val="252525"/>
                          </a:solidFill>
                          <a:latin typeface="Times New Roman"/>
                          <a:ea typeface="Times New Roman"/>
                          <a:cs typeface="Times New Roman"/>
                        </a:rPr>
                        <a:t>Патрон</a:t>
                      </a:r>
                      <a:endParaRPr lang="ru-RU" sz="1800" dirty="0">
                        <a:latin typeface="Calibri"/>
                        <a:ea typeface="Times New Roman"/>
                        <a:cs typeface="Times New Roman"/>
                      </a:endParaRPr>
                    </a:p>
                  </a:txBody>
                  <a:tcPr marL="28934" marR="113927"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800" b="1" dirty="0">
                          <a:solidFill>
                            <a:srgbClr val="252525"/>
                          </a:solidFill>
                          <a:latin typeface="Times New Roman"/>
                          <a:ea typeface="Times New Roman"/>
                          <a:cs typeface="Times New Roman"/>
                        </a:rPr>
                        <a:t>Длина ствола, мм</a:t>
                      </a:r>
                      <a:endParaRPr lang="ru-RU" sz="1800" dirty="0">
                        <a:latin typeface="Calibri"/>
                        <a:ea typeface="Times New Roman"/>
                        <a:cs typeface="Times New Roman"/>
                      </a:endParaRPr>
                    </a:p>
                  </a:txBody>
                  <a:tcPr marL="28934" marR="113927"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800" b="1" dirty="0">
                          <a:solidFill>
                            <a:srgbClr val="252525"/>
                          </a:solidFill>
                          <a:latin typeface="Times New Roman"/>
                          <a:ea typeface="Times New Roman"/>
                          <a:cs typeface="Times New Roman"/>
                        </a:rPr>
                        <a:t>Масса, кг (без патронов)</a:t>
                      </a:r>
                      <a:endParaRPr lang="ru-RU" sz="1800" dirty="0">
                        <a:latin typeface="Calibri"/>
                        <a:ea typeface="Times New Roman"/>
                        <a:cs typeface="Times New Roman"/>
                      </a:endParaRPr>
                    </a:p>
                  </a:txBody>
                  <a:tcPr marL="28934" marR="113927"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800" b="1" dirty="0">
                          <a:solidFill>
                            <a:srgbClr val="252525"/>
                          </a:solidFill>
                          <a:latin typeface="Times New Roman"/>
                          <a:ea typeface="Times New Roman"/>
                          <a:cs typeface="Times New Roman"/>
                        </a:rPr>
                        <a:t>Темп стрельбы, выстрелов в минуту</a:t>
                      </a:r>
                      <a:endParaRPr lang="ru-RU" sz="1800" dirty="0">
                        <a:latin typeface="Calibri"/>
                        <a:ea typeface="Times New Roman"/>
                        <a:cs typeface="Times New Roman"/>
                      </a:endParaRPr>
                    </a:p>
                  </a:txBody>
                  <a:tcPr marL="28934" marR="113927"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800" b="1" dirty="0">
                          <a:solidFill>
                            <a:srgbClr val="252525"/>
                          </a:solidFill>
                          <a:latin typeface="Times New Roman"/>
                          <a:ea typeface="Times New Roman"/>
                          <a:cs typeface="Times New Roman"/>
                        </a:rPr>
                        <a:t>Прицельная дальность, м</a:t>
                      </a:r>
                      <a:endParaRPr lang="ru-RU" sz="1800" dirty="0">
                        <a:latin typeface="Calibri"/>
                        <a:ea typeface="Times New Roman"/>
                        <a:cs typeface="Times New Roman"/>
                      </a:endParaRPr>
                    </a:p>
                  </a:txBody>
                  <a:tcPr marL="28934" marR="113927"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800" b="1" dirty="0">
                          <a:solidFill>
                            <a:srgbClr val="252525"/>
                          </a:solidFill>
                          <a:latin typeface="Times New Roman"/>
                          <a:ea typeface="Times New Roman"/>
                          <a:cs typeface="Times New Roman"/>
                        </a:rPr>
                        <a:t>Начальная скорость пули, м/с</a:t>
                      </a:r>
                      <a:endParaRPr lang="ru-RU" sz="1800" dirty="0">
                        <a:latin typeface="Calibri"/>
                        <a:ea typeface="Times New Roman"/>
                        <a:cs typeface="Times New Roman"/>
                      </a:endParaRPr>
                    </a:p>
                  </a:txBody>
                  <a:tcPr marL="28934" marR="113927"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7415">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АК</a:t>
                      </a:r>
                      <a:endParaRPr lang="ru-RU" sz="1800" dirty="0">
                        <a:solidFill>
                          <a:schemeClr val="tx1"/>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СССР</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7,62×39</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a:solidFill>
                            <a:schemeClr val="tx1"/>
                          </a:solidFill>
                          <a:latin typeface="Times New Roman"/>
                          <a:ea typeface="Times New Roman"/>
                          <a:cs typeface="Times New Roman"/>
                        </a:rPr>
                        <a:t>415</a:t>
                      </a:r>
                      <a:endParaRPr lang="ru-RU" sz="180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a:solidFill>
                            <a:schemeClr val="tx1"/>
                          </a:solidFill>
                          <a:latin typeface="Times New Roman"/>
                          <a:ea typeface="Times New Roman"/>
                          <a:cs typeface="Times New Roman"/>
                        </a:rPr>
                        <a:t>4,3</a:t>
                      </a:r>
                      <a:endParaRPr lang="ru-RU" sz="180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600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800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710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27415">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АКМ</a:t>
                      </a:r>
                      <a:endParaRPr lang="ru-RU" sz="1800" dirty="0">
                        <a:solidFill>
                          <a:schemeClr val="tx1"/>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СССР</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7,62×39</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415</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3,1</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600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1000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715</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27415">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2" tooltip="АК74"/>
                        </a:rPr>
                        <a:t>АК74</a:t>
                      </a:r>
                      <a:endParaRPr lang="ru-RU" sz="1800" dirty="0">
                        <a:solidFill>
                          <a:srgbClr val="0000CC"/>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3" tooltip="СССР"/>
                        </a:rPr>
                        <a:t>СССР</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4" tooltip="5,45×39 мм"/>
                        </a:rPr>
                        <a:t>5,45×39</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415</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3,3</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600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1000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900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27415">
                <a:tc>
                  <a:txBody>
                    <a:bodyPr/>
                    <a:lstStyle/>
                    <a:p>
                      <a:pPr algn="ctr">
                        <a:lnSpc>
                          <a:spcPts val="1010"/>
                        </a:lnSpc>
                        <a:spcAft>
                          <a:spcPts val="1000"/>
                        </a:spcAft>
                      </a:pPr>
                      <a:r>
                        <a:rPr lang="ru-RU" sz="1400" b="1" u="none" strike="noStrike">
                          <a:solidFill>
                            <a:srgbClr val="0000CC"/>
                          </a:solidFill>
                          <a:latin typeface="Times New Roman"/>
                          <a:ea typeface="Times New Roman"/>
                          <a:cs typeface="Times New Roman"/>
                          <a:hlinkClick r:id="rId5" tooltip="АК-74"/>
                        </a:rPr>
                        <a:t>АК74М</a:t>
                      </a:r>
                      <a:endParaRPr lang="ru-RU" sz="1800">
                        <a:solidFill>
                          <a:srgbClr val="0000CC"/>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6" tooltip="Россия"/>
                        </a:rPr>
                        <a:t>Россия</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4" tooltip="5,45×39 мм"/>
                        </a:rPr>
                        <a:t>5,45×39</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415</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3,6</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650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1000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900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27415">
                <a:tc>
                  <a:txBody>
                    <a:bodyPr/>
                    <a:lstStyle/>
                    <a:p>
                      <a:pPr algn="ctr">
                        <a:lnSpc>
                          <a:spcPts val="1010"/>
                        </a:lnSpc>
                        <a:spcAft>
                          <a:spcPts val="1000"/>
                        </a:spcAft>
                      </a:pPr>
                      <a:r>
                        <a:rPr lang="ru-RU" sz="1400" b="1" u="none" strike="noStrike">
                          <a:solidFill>
                            <a:srgbClr val="0000CC"/>
                          </a:solidFill>
                          <a:latin typeface="Times New Roman"/>
                          <a:ea typeface="Times New Roman"/>
                          <a:cs typeface="Times New Roman"/>
                          <a:hlinkClick r:id="rId7" tooltip="АКС74У"/>
                        </a:rPr>
                        <a:t>АКС74У</a:t>
                      </a:r>
                      <a:endParaRPr lang="ru-RU" sz="1800">
                        <a:solidFill>
                          <a:srgbClr val="0000CC"/>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3" tooltip="СССР"/>
                        </a:rPr>
                        <a:t>СССР</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4" tooltip="5,45×39 мм"/>
                        </a:rPr>
                        <a:t>5,45×39</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206,5</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2,7</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700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500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735</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27415">
                <a:tc>
                  <a:txBody>
                    <a:bodyPr/>
                    <a:lstStyle/>
                    <a:p>
                      <a:pPr algn="ctr">
                        <a:lnSpc>
                          <a:spcPts val="1010"/>
                        </a:lnSpc>
                        <a:spcAft>
                          <a:spcPts val="1000"/>
                        </a:spcAft>
                      </a:pPr>
                      <a:r>
                        <a:rPr lang="ru-RU" sz="1400" b="1" u="none" strike="noStrike" dirty="0">
                          <a:solidFill>
                            <a:srgbClr val="00B050"/>
                          </a:solidFill>
                          <a:latin typeface="Times New Roman"/>
                          <a:ea typeface="Times New Roman"/>
                          <a:cs typeface="Times New Roman"/>
                        </a:rPr>
                        <a:t>АК-101</a:t>
                      </a:r>
                      <a:endParaRPr lang="ru-RU" sz="1800" dirty="0">
                        <a:solidFill>
                          <a:srgbClr val="00B050"/>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rgbClr val="00B050"/>
                          </a:solidFill>
                          <a:latin typeface="Times New Roman"/>
                          <a:ea typeface="Times New Roman"/>
                          <a:cs typeface="Times New Roman"/>
                        </a:rPr>
                        <a:t>Россия</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rgbClr val="00B050"/>
                          </a:solidFill>
                          <a:latin typeface="Times New Roman"/>
                          <a:ea typeface="Times New Roman"/>
                          <a:cs typeface="Times New Roman"/>
                        </a:rPr>
                        <a:t>5,56×45</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415</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3,6</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600</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a:solidFill>
                            <a:srgbClr val="00B050"/>
                          </a:solidFill>
                          <a:latin typeface="Times New Roman"/>
                          <a:ea typeface="Times New Roman"/>
                          <a:cs typeface="Times New Roman"/>
                        </a:rPr>
                        <a:t>1000</a:t>
                      </a:r>
                      <a:endParaRPr lang="ru-RU" sz="180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a:solidFill>
                            <a:srgbClr val="00B050"/>
                          </a:solidFill>
                          <a:latin typeface="Times New Roman"/>
                          <a:ea typeface="Times New Roman"/>
                          <a:cs typeface="Times New Roman"/>
                        </a:rPr>
                        <a:t>910</a:t>
                      </a:r>
                      <a:endParaRPr lang="ru-RU" sz="180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327415">
                <a:tc>
                  <a:txBody>
                    <a:bodyPr/>
                    <a:lstStyle/>
                    <a:p>
                      <a:pPr algn="ctr">
                        <a:lnSpc>
                          <a:spcPts val="1010"/>
                        </a:lnSpc>
                        <a:spcAft>
                          <a:spcPts val="1000"/>
                        </a:spcAft>
                      </a:pPr>
                      <a:r>
                        <a:rPr lang="ru-RU" sz="1400" b="1" u="none" strike="noStrike" dirty="0">
                          <a:solidFill>
                            <a:srgbClr val="00B050"/>
                          </a:solidFill>
                          <a:latin typeface="Times New Roman"/>
                          <a:ea typeface="Times New Roman"/>
                          <a:cs typeface="Times New Roman"/>
                        </a:rPr>
                        <a:t>АК-102</a:t>
                      </a:r>
                      <a:endParaRPr lang="ru-RU" sz="1800" dirty="0">
                        <a:solidFill>
                          <a:srgbClr val="00B050"/>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rgbClr val="00B050"/>
                          </a:solidFill>
                          <a:latin typeface="Times New Roman"/>
                          <a:ea typeface="Times New Roman"/>
                          <a:cs typeface="Times New Roman"/>
                        </a:rPr>
                        <a:t>Россия</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rgbClr val="00B050"/>
                          </a:solidFill>
                          <a:latin typeface="Times New Roman"/>
                          <a:ea typeface="Times New Roman"/>
                          <a:cs typeface="Times New Roman"/>
                        </a:rPr>
                        <a:t>5,56×45</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314</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3,2</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600</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500</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850</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27415">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АК-103</a:t>
                      </a:r>
                      <a:endParaRPr lang="ru-RU" sz="1800" dirty="0">
                        <a:solidFill>
                          <a:schemeClr val="tx1"/>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Россия</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7,62×39</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415</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3,6</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600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1000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715</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327415">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АК-104</a:t>
                      </a:r>
                      <a:endParaRPr lang="ru-RU" sz="1800" dirty="0">
                        <a:solidFill>
                          <a:schemeClr val="tx1"/>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Россия</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7,62×39</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314</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3,1</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a:solidFill>
                            <a:schemeClr val="tx1"/>
                          </a:solidFill>
                          <a:latin typeface="Times New Roman"/>
                          <a:ea typeface="Times New Roman"/>
                          <a:cs typeface="Times New Roman"/>
                        </a:rPr>
                        <a:t>600</a:t>
                      </a:r>
                      <a:endParaRPr lang="ru-RU" sz="180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500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670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327415">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8" tooltip="АК-105"/>
                        </a:rPr>
                        <a:t>АК-105</a:t>
                      </a:r>
                      <a:endParaRPr lang="ru-RU" sz="1800" dirty="0">
                        <a:solidFill>
                          <a:srgbClr val="0000CC"/>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6" tooltip="Россия"/>
                        </a:rPr>
                        <a:t>Россия</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4" tooltip="5,45×39 мм"/>
                        </a:rPr>
                        <a:t>5,45×39</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314</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3,2</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600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500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840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r h="327415">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9" tooltip="АК-107"/>
                        </a:rPr>
                        <a:t>АК-107</a:t>
                      </a:r>
                      <a:endParaRPr lang="ru-RU" sz="1800" dirty="0">
                        <a:solidFill>
                          <a:srgbClr val="0000CC"/>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1010"/>
                        </a:lnSpc>
                        <a:spcAft>
                          <a:spcPts val="1000"/>
                        </a:spcAft>
                      </a:pPr>
                      <a:r>
                        <a:rPr lang="ru-RU" sz="1400" b="1" u="none" strike="noStrike" dirty="0">
                          <a:solidFill>
                            <a:srgbClr val="0000CC"/>
                          </a:solidFill>
                          <a:latin typeface="Times New Roman"/>
                          <a:ea typeface="Times New Roman"/>
                          <a:cs typeface="Times New Roman"/>
                          <a:hlinkClick r:id="rId6" tooltip="Россия"/>
                        </a:rPr>
                        <a:t>Россия</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a:solidFill>
                            <a:srgbClr val="0000CC"/>
                          </a:solidFill>
                          <a:latin typeface="Times New Roman"/>
                          <a:ea typeface="Times New Roman"/>
                          <a:cs typeface="Times New Roman"/>
                          <a:hlinkClick r:id="rId4" tooltip="5,45×39 мм"/>
                        </a:rPr>
                        <a:t>5,45×39</a:t>
                      </a:r>
                      <a:endParaRPr lang="ru-RU" sz="180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415</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3,8</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850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1010"/>
                        </a:lnSpc>
                        <a:spcAft>
                          <a:spcPts val="1000"/>
                        </a:spcAft>
                      </a:pPr>
                      <a:r>
                        <a:rPr lang="ru-RU" sz="1400" b="1">
                          <a:solidFill>
                            <a:srgbClr val="0000CC"/>
                          </a:solidFill>
                          <a:latin typeface="Times New Roman"/>
                          <a:ea typeface="Times New Roman"/>
                          <a:cs typeface="Times New Roman"/>
                        </a:rPr>
                        <a:t>1000</a:t>
                      </a:r>
                      <a:endParaRPr lang="ru-RU" sz="180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00CC"/>
                          </a:solidFill>
                          <a:latin typeface="Times New Roman"/>
                          <a:ea typeface="Times New Roman"/>
                          <a:cs typeface="Times New Roman"/>
                        </a:rPr>
                        <a:t>900</a:t>
                      </a:r>
                      <a:endParaRPr lang="ru-RU" sz="1800" dirty="0">
                        <a:solidFill>
                          <a:srgbClr val="0000CC"/>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1"/>
                  </a:ext>
                </a:extLst>
              </a:tr>
              <a:tr h="327415">
                <a:tc>
                  <a:txBody>
                    <a:bodyPr/>
                    <a:lstStyle/>
                    <a:p>
                      <a:pPr algn="ctr">
                        <a:lnSpc>
                          <a:spcPts val="1010"/>
                        </a:lnSpc>
                        <a:spcAft>
                          <a:spcPts val="1000"/>
                        </a:spcAft>
                      </a:pPr>
                      <a:r>
                        <a:rPr lang="ru-RU" sz="1400" b="1" u="none" strike="noStrike" dirty="0">
                          <a:solidFill>
                            <a:srgbClr val="00B050"/>
                          </a:solidFill>
                          <a:latin typeface="Times New Roman"/>
                          <a:ea typeface="Times New Roman"/>
                          <a:cs typeface="Times New Roman"/>
                        </a:rPr>
                        <a:t>АК-108</a:t>
                      </a:r>
                      <a:endParaRPr lang="ru-RU" sz="1800" dirty="0">
                        <a:solidFill>
                          <a:srgbClr val="00B050"/>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1010"/>
                        </a:lnSpc>
                        <a:spcAft>
                          <a:spcPts val="1000"/>
                        </a:spcAft>
                      </a:pPr>
                      <a:r>
                        <a:rPr lang="ru-RU" sz="1400" b="1" u="none" strike="noStrike" dirty="0">
                          <a:solidFill>
                            <a:srgbClr val="00B050"/>
                          </a:solidFill>
                          <a:latin typeface="Times New Roman"/>
                          <a:ea typeface="Times New Roman"/>
                          <a:cs typeface="Times New Roman"/>
                        </a:rPr>
                        <a:t>Россия</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rgbClr val="00B050"/>
                          </a:solidFill>
                          <a:latin typeface="Times New Roman"/>
                          <a:ea typeface="Times New Roman"/>
                          <a:cs typeface="Times New Roman"/>
                        </a:rPr>
                        <a:t>5,56×45</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415</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3,8</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900</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1000</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rgbClr val="00B050"/>
                          </a:solidFill>
                          <a:latin typeface="Times New Roman"/>
                          <a:ea typeface="Times New Roman"/>
                          <a:cs typeface="Times New Roman"/>
                        </a:rPr>
                        <a:t>910</a:t>
                      </a:r>
                      <a:endParaRPr lang="ru-RU" sz="1800" dirty="0">
                        <a:solidFill>
                          <a:srgbClr val="00B05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2"/>
                  </a:ext>
                </a:extLst>
              </a:tr>
              <a:tr h="327415">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АК-109</a:t>
                      </a:r>
                      <a:endParaRPr lang="ru-RU" sz="1800" dirty="0">
                        <a:solidFill>
                          <a:schemeClr val="tx1"/>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Россия</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u="none" strike="noStrike" dirty="0">
                          <a:solidFill>
                            <a:schemeClr val="tx1"/>
                          </a:solidFill>
                          <a:latin typeface="Times New Roman"/>
                          <a:ea typeface="Times New Roman"/>
                          <a:cs typeface="Times New Roman"/>
                        </a:rPr>
                        <a:t>7,62×39</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415</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3,8</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900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1000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ts val="1010"/>
                        </a:lnSpc>
                        <a:spcAft>
                          <a:spcPts val="1000"/>
                        </a:spcAft>
                      </a:pPr>
                      <a:r>
                        <a:rPr lang="ru-RU" sz="1400" b="1" dirty="0">
                          <a:solidFill>
                            <a:schemeClr val="tx1"/>
                          </a:solidFill>
                          <a:latin typeface="Times New Roman"/>
                          <a:ea typeface="Times New Roman"/>
                          <a:cs typeface="Times New Roman"/>
                        </a:rPr>
                        <a:t>750</a:t>
                      </a:r>
                      <a:endParaRPr lang="ru-RU" sz="1800" dirty="0">
                        <a:solidFill>
                          <a:schemeClr val="tx1"/>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3"/>
                  </a:ext>
                </a:extLst>
              </a:tr>
              <a:tr h="614019">
                <a:tc>
                  <a:txBody>
                    <a:bodyPr/>
                    <a:lstStyle/>
                    <a:p>
                      <a:pPr algn="ctr">
                        <a:lnSpc>
                          <a:spcPts val="1010"/>
                        </a:lnSpc>
                        <a:spcAft>
                          <a:spcPts val="1000"/>
                        </a:spcAft>
                      </a:pPr>
                      <a:r>
                        <a:rPr lang="ru-RU" sz="1400" b="1" u="none" strike="noStrike" dirty="0">
                          <a:solidFill>
                            <a:srgbClr val="FF0000"/>
                          </a:solidFill>
                          <a:latin typeface="Times New Roman"/>
                          <a:ea typeface="Times New Roman"/>
                          <a:cs typeface="Times New Roman"/>
                        </a:rPr>
                        <a:t>АК-9</a:t>
                      </a:r>
                      <a:endParaRPr lang="ru-RU" sz="1800" dirty="0">
                        <a:solidFill>
                          <a:srgbClr val="FF0000"/>
                        </a:solidFill>
                        <a:latin typeface="Calibri"/>
                        <a:ea typeface="Times New Roman"/>
                        <a:cs typeface="Times New Roman"/>
                      </a:endParaRP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400" b="1" u="none" strike="noStrike" dirty="0">
                          <a:solidFill>
                            <a:srgbClr val="FF0000"/>
                          </a:solidFill>
                          <a:latin typeface="Times New Roman"/>
                          <a:ea typeface="Times New Roman"/>
                          <a:cs typeface="Times New Roman"/>
                        </a:rPr>
                        <a:t>Россия</a:t>
                      </a:r>
                      <a:endParaRPr lang="ru-RU" sz="1800" dirty="0">
                        <a:solidFill>
                          <a:srgbClr val="FF000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400" b="1" u="none" strike="noStrike" dirty="0">
                          <a:solidFill>
                            <a:srgbClr val="FF0000"/>
                          </a:solidFill>
                          <a:latin typeface="Times New Roman"/>
                          <a:ea typeface="Times New Roman"/>
                          <a:cs typeface="Times New Roman"/>
                        </a:rPr>
                        <a:t>9×39</a:t>
                      </a:r>
                      <a:endParaRPr lang="ru-RU" sz="1800" dirty="0">
                        <a:solidFill>
                          <a:srgbClr val="FF000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400" b="1" dirty="0">
                          <a:solidFill>
                            <a:srgbClr val="FF0000"/>
                          </a:solidFill>
                          <a:latin typeface="Times New Roman"/>
                          <a:ea typeface="Times New Roman"/>
                          <a:cs typeface="Times New Roman"/>
                        </a:rPr>
                        <a:t>200</a:t>
                      </a:r>
                      <a:endParaRPr lang="ru-RU" sz="1800" dirty="0">
                        <a:solidFill>
                          <a:srgbClr val="FF000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rgbClr val="FF0000"/>
                          </a:solidFill>
                          <a:latin typeface="Times New Roman"/>
                          <a:ea typeface="Times New Roman"/>
                          <a:cs typeface="Times New Roman"/>
                        </a:rPr>
                        <a:t>3,1</a:t>
                      </a:r>
                      <a:endParaRPr lang="ru-RU" sz="1800" dirty="0">
                        <a:solidFill>
                          <a:srgbClr val="FF000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400" b="1" dirty="0">
                          <a:solidFill>
                            <a:srgbClr val="FF0000"/>
                          </a:solidFill>
                          <a:latin typeface="Times New Roman"/>
                          <a:ea typeface="Times New Roman"/>
                          <a:cs typeface="Times New Roman"/>
                        </a:rPr>
                        <a:t>600</a:t>
                      </a:r>
                      <a:endParaRPr lang="ru-RU" sz="1800" dirty="0">
                        <a:solidFill>
                          <a:srgbClr val="FF000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10"/>
                        </a:lnSpc>
                        <a:spcAft>
                          <a:spcPts val="1000"/>
                        </a:spcAft>
                      </a:pPr>
                      <a:r>
                        <a:rPr lang="ru-RU" sz="1400" b="1" dirty="0">
                          <a:solidFill>
                            <a:srgbClr val="FF0000"/>
                          </a:solidFill>
                          <a:latin typeface="Times New Roman"/>
                          <a:ea typeface="Times New Roman"/>
                          <a:cs typeface="Times New Roman"/>
                        </a:rPr>
                        <a:t>400</a:t>
                      </a:r>
                      <a:endParaRPr lang="ru-RU" sz="1800" dirty="0">
                        <a:solidFill>
                          <a:srgbClr val="FF000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010"/>
                        </a:lnSpc>
                        <a:spcAft>
                          <a:spcPts val="1000"/>
                        </a:spcAft>
                      </a:pPr>
                      <a:r>
                        <a:rPr lang="ru-RU" sz="1400" b="1" dirty="0">
                          <a:solidFill>
                            <a:srgbClr val="FF0000"/>
                          </a:solidFill>
                          <a:latin typeface="Times New Roman"/>
                          <a:ea typeface="Times New Roman"/>
                          <a:cs typeface="Times New Roman"/>
                        </a:rPr>
                        <a:t>290 (СП-5)</a:t>
                      </a:r>
                      <a:br>
                        <a:rPr lang="ru-RU" sz="1400" b="1" dirty="0">
                          <a:solidFill>
                            <a:srgbClr val="FF0000"/>
                          </a:solidFill>
                          <a:latin typeface="Times New Roman"/>
                          <a:ea typeface="Times New Roman"/>
                          <a:cs typeface="Times New Roman"/>
                        </a:rPr>
                      </a:br>
                      <a:r>
                        <a:rPr lang="ru-RU" sz="1400" b="1" dirty="0">
                          <a:solidFill>
                            <a:srgbClr val="FF0000"/>
                          </a:solidFill>
                          <a:latin typeface="Times New Roman"/>
                          <a:ea typeface="Times New Roman"/>
                          <a:cs typeface="Times New Roman"/>
                        </a:rPr>
                        <a:t>305 (СП-6)</a:t>
                      </a:r>
                      <a:endParaRPr lang="ru-RU" sz="1800" dirty="0">
                        <a:solidFill>
                          <a:srgbClr val="FF0000"/>
                        </a:solidFill>
                        <a:latin typeface="Calibri"/>
                        <a:ea typeface="Times New Roman"/>
                        <a:cs typeface="Times New Roman"/>
                      </a:endParaRP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27415">
                <a:tc>
                  <a:txBody>
                    <a:bodyPr/>
                    <a:lstStyle/>
                    <a:p>
                      <a:pPr marL="0" algn="ctr" defTabSz="914400" rtl="0" eaLnBrk="1" latinLnBrk="0" hangingPunct="1">
                        <a:lnSpc>
                          <a:spcPts val="1010"/>
                        </a:lnSpc>
                        <a:spcAft>
                          <a:spcPts val="1000"/>
                        </a:spcAft>
                      </a:pPr>
                      <a:r>
                        <a:rPr lang="ru-RU" sz="1400" b="1" kern="1200" dirty="0">
                          <a:solidFill>
                            <a:srgbClr val="0000CC"/>
                          </a:solidFill>
                          <a:latin typeface="Times New Roman"/>
                          <a:ea typeface="Times New Roman"/>
                          <a:cs typeface="Times New Roman"/>
                        </a:rPr>
                        <a:t>АК-12</a:t>
                      </a:r>
                    </a:p>
                  </a:txBody>
                  <a:tcPr marL="28934" marR="28934" marT="9042" marB="9042"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ts val="1010"/>
                        </a:lnSpc>
                        <a:spcAft>
                          <a:spcPts val="1000"/>
                        </a:spcAft>
                      </a:pPr>
                      <a:r>
                        <a:rPr lang="ru-RU" sz="1400" b="1" kern="1200" dirty="0">
                          <a:solidFill>
                            <a:srgbClr val="0000CC"/>
                          </a:solidFill>
                          <a:latin typeface="Times New Roman"/>
                          <a:ea typeface="Times New Roman"/>
                          <a:cs typeface="Times New Roman"/>
                        </a:rPr>
                        <a:t>Россия</a:t>
                      </a: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ts val="1010"/>
                        </a:lnSpc>
                        <a:spcAft>
                          <a:spcPts val="1000"/>
                        </a:spcAft>
                      </a:pPr>
                      <a:r>
                        <a:rPr lang="ru-RU" sz="1400" b="1" kern="1200" dirty="0">
                          <a:solidFill>
                            <a:srgbClr val="0000CC"/>
                          </a:solidFill>
                          <a:latin typeface="Times New Roman"/>
                          <a:ea typeface="Times New Roman"/>
                          <a:cs typeface="Times New Roman"/>
                        </a:rPr>
                        <a:t>5,45×39</a:t>
                      </a: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ts val="1010"/>
                        </a:lnSpc>
                        <a:spcAft>
                          <a:spcPts val="1000"/>
                        </a:spcAft>
                      </a:pPr>
                      <a:r>
                        <a:rPr lang="ru-RU" sz="1400" b="1" kern="1200" dirty="0">
                          <a:solidFill>
                            <a:srgbClr val="0000CC"/>
                          </a:solidFill>
                          <a:latin typeface="Times New Roman"/>
                          <a:ea typeface="Times New Roman"/>
                          <a:cs typeface="Times New Roman"/>
                        </a:rPr>
                        <a:t>415</a:t>
                      </a: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ts val="1010"/>
                        </a:lnSpc>
                        <a:spcAft>
                          <a:spcPts val="1000"/>
                        </a:spcAft>
                      </a:pPr>
                      <a:r>
                        <a:rPr lang="ru-RU" sz="1400" b="1" kern="1200" dirty="0">
                          <a:solidFill>
                            <a:srgbClr val="0000CC"/>
                          </a:solidFill>
                          <a:latin typeface="Times New Roman"/>
                          <a:ea typeface="Times New Roman"/>
                          <a:cs typeface="Times New Roman"/>
                        </a:rPr>
                        <a:t>3,2</a:t>
                      </a: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ts val="1010"/>
                        </a:lnSpc>
                        <a:spcAft>
                          <a:spcPts val="1000"/>
                        </a:spcAft>
                      </a:pPr>
                      <a:r>
                        <a:rPr lang="ru-RU" sz="1400" b="1" kern="1200" dirty="0">
                          <a:solidFill>
                            <a:srgbClr val="0000CC"/>
                          </a:solidFill>
                          <a:latin typeface="Times New Roman"/>
                          <a:ea typeface="Times New Roman"/>
                          <a:cs typeface="Times New Roman"/>
                        </a:rPr>
                        <a:t>650 / 1000</a:t>
                      </a: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ts val="1010"/>
                        </a:lnSpc>
                        <a:spcAft>
                          <a:spcPts val="1000"/>
                        </a:spcAft>
                      </a:pPr>
                      <a:r>
                        <a:rPr lang="ru-RU" sz="1400" b="1" kern="1200" dirty="0">
                          <a:solidFill>
                            <a:srgbClr val="0000CC"/>
                          </a:solidFill>
                          <a:latin typeface="Times New Roman"/>
                          <a:ea typeface="Times New Roman"/>
                          <a:cs typeface="Times New Roman"/>
                        </a:rPr>
                        <a:t>1100</a:t>
                      </a:r>
                    </a:p>
                  </a:txBody>
                  <a:tcPr marL="28934" marR="28934" marT="9042" marB="9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ts val="1010"/>
                        </a:lnSpc>
                        <a:spcAft>
                          <a:spcPts val="1000"/>
                        </a:spcAft>
                      </a:pPr>
                      <a:r>
                        <a:rPr lang="ru-RU" sz="1400" b="1" kern="1200" dirty="0">
                          <a:solidFill>
                            <a:srgbClr val="0000CC"/>
                          </a:solidFill>
                          <a:latin typeface="Times New Roman"/>
                          <a:ea typeface="Times New Roman"/>
                          <a:cs typeface="Times New Roman"/>
                        </a:rPr>
                        <a:t>900</a:t>
                      </a:r>
                    </a:p>
                  </a:txBody>
                  <a:tcPr marL="28934" marR="28934" marT="9042" marB="904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5"/>
                  </a:ext>
                </a:extLst>
              </a:tr>
            </a:tbl>
          </a:graphicData>
        </a:graphic>
      </p:graphicFrame>
      <p:sp>
        <p:nvSpPr>
          <p:cNvPr id="5529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96944" cy="504056"/>
          </a:xfrm>
        </p:spPr>
        <p:txBody>
          <a:bodyPr>
            <a:noAutofit/>
          </a:bodyPr>
          <a:lstStyle/>
          <a:p>
            <a:r>
              <a:rPr lang="ru-RU" sz="2200" b="1" dirty="0" smtClean="0">
                <a:solidFill>
                  <a:srgbClr val="FF0000"/>
                </a:solidFill>
                <a:cs typeface="Arial" pitchFamily="34" charset="0"/>
              </a:rPr>
              <a:t/>
            </a:r>
            <a:br>
              <a:rPr lang="ru-RU" sz="2200" b="1" dirty="0" smtClean="0">
                <a:solidFill>
                  <a:srgbClr val="FF0000"/>
                </a:solidFill>
                <a:cs typeface="Arial" pitchFamily="34" charset="0"/>
              </a:rPr>
            </a:br>
            <a:r>
              <a:rPr lang="ru-RU" sz="2400" b="1" dirty="0" smtClean="0">
                <a:solidFill>
                  <a:srgbClr val="FF0000"/>
                </a:solidFill>
              </a:rPr>
              <a:t>Общее устройство ручных кумулятивных  гранат РКГ-3 </a:t>
            </a:r>
            <a:r>
              <a:rPr lang="ru-RU" sz="2400" b="1" dirty="0">
                <a:solidFill>
                  <a:srgbClr val="FF0000"/>
                </a:solidFill>
              </a:rPr>
              <a:t/>
            </a:r>
            <a:br>
              <a:rPr lang="ru-RU" sz="2400" b="1" dirty="0">
                <a:solidFill>
                  <a:srgbClr val="FF0000"/>
                </a:solidFill>
              </a:rPr>
            </a:br>
            <a:r>
              <a:rPr lang="ru-RU" sz="2400" dirty="0" smtClean="0">
                <a:solidFill>
                  <a:srgbClr val="FF0000"/>
                </a:solidFill>
                <a:cs typeface="Arial" pitchFamily="34" charset="0"/>
              </a:rPr>
              <a:t> </a:t>
            </a:r>
            <a:r>
              <a:rPr lang="ru-RU" sz="2400" dirty="0" smtClean="0">
                <a:solidFill>
                  <a:srgbClr val="FF0000"/>
                </a:solidFill>
              </a:rPr>
              <a:t>  </a:t>
            </a:r>
            <a:endParaRPr lang="ru-RU" sz="2400" dirty="0"/>
          </a:p>
        </p:txBody>
      </p:sp>
      <p:pic>
        <p:nvPicPr>
          <p:cNvPr id="2050" name="Picture 2" descr="D:\01-ВК\02-ТЕМЫ\05-ТЕМПЛАН-ВУС 859 ГСМ-СЕРЖАНТЫ\4-Т4 - Боеприпасы и ручные гранаты\Т4 Зан1 - Ручные оск и кумул гранаты\Фото\RKG-3.jpg"/>
          <p:cNvPicPr>
            <a:picLocks noGrp="1" noChangeAspect="1" noChangeArrowheads="1"/>
          </p:cNvPicPr>
          <p:nvPr>
            <p:ph idx="1"/>
          </p:nvPr>
        </p:nvPicPr>
        <p:blipFill>
          <a:blip r:embed="rId2" cstate="print"/>
          <a:srcRect/>
          <a:stretch>
            <a:fillRect/>
          </a:stretch>
        </p:blipFill>
        <p:spPr bwMode="auto">
          <a:xfrm>
            <a:off x="1259632" y="692695"/>
            <a:ext cx="6617156" cy="1848911"/>
          </a:xfrm>
          <a:prstGeom prst="rect">
            <a:avLst/>
          </a:prstGeom>
          <a:noFill/>
        </p:spPr>
      </p:pic>
      <p:sp>
        <p:nvSpPr>
          <p:cNvPr id="5" name="Прямоугольник 4"/>
          <p:cNvSpPr/>
          <p:nvPr/>
        </p:nvSpPr>
        <p:spPr>
          <a:xfrm>
            <a:off x="179512" y="2636912"/>
            <a:ext cx="8784976" cy="3816429"/>
          </a:xfrm>
          <a:prstGeom prst="rect">
            <a:avLst/>
          </a:prstGeom>
        </p:spPr>
        <p:txBody>
          <a:bodyPr wrap="square">
            <a:spAutoFit/>
          </a:bodyPr>
          <a:lstStyle/>
          <a:p>
            <a:r>
              <a:rPr lang="ru-RU" sz="1600" dirty="0" smtClean="0"/>
              <a:t>Конструкция гранаты РКГ-3 разделялась на четыре основных агрегата: </a:t>
            </a:r>
            <a:r>
              <a:rPr lang="ru-RU" sz="1600" b="1" dirty="0" smtClean="0">
                <a:solidFill>
                  <a:srgbClr val="0000CC"/>
                </a:solidFill>
              </a:rPr>
              <a:t>корпус, рукоятка, разрывной заряд и запал.</a:t>
            </a:r>
            <a:r>
              <a:rPr lang="ru-RU" sz="1600" dirty="0" smtClean="0"/>
              <a:t> Корпус гранаты фактически являлся ее боевой частью и оснащался зарядом взрывчатого вещества. 600-граммовый заряд имел кумулятивную выемку с тонкой металлической облицовкой. Головная часть корпуса была оставлена полой: при попадании в цель она отвечала за формирование кумулятивной струи на необходимом расстоянии от преграды. В донной части корпуса имелась полость для установки запала и резьба для крепления рукоятки. Запал гранаты представлял собой гильзу с капсюлем и зарядом взрывчатого вещества, инициирующим подрыв основного заряда.</a:t>
            </a:r>
            <a:br>
              <a:rPr lang="ru-RU" sz="1600" dirty="0" smtClean="0"/>
            </a:br>
            <a:r>
              <a:rPr lang="ru-RU" sz="1600" dirty="0" smtClean="0"/>
              <a:t>В рукоятке гранаты РКГ-3 были размещены механизмы, </a:t>
            </a:r>
            <a:r>
              <a:rPr lang="ru-RU" sz="1600" dirty="0" smtClean="0">
                <a:solidFill>
                  <a:srgbClr val="C00000"/>
                </a:solidFill>
              </a:rPr>
              <a:t>отвечавшие за подрыв основного заряда и поражение цели.</a:t>
            </a:r>
            <a:r>
              <a:rPr lang="ru-RU" sz="1600" dirty="0" smtClean="0"/>
              <a:t> На цилиндрическом корпусе рукоятки была предусмотрена подвижная подпружиненная муфта с резьбой для соединения с корпусом гранаты. Кроме того, на внешней поверхности корпуса имелась откидная планка. Через отверстия в рукоятке наружу выводилась предохранительная чека с кольцом. Внутри рукоятки находились </a:t>
            </a:r>
            <a:r>
              <a:rPr lang="ru-RU" sz="1600" dirty="0" smtClean="0">
                <a:solidFill>
                  <a:srgbClr val="C00000"/>
                </a:solidFill>
              </a:rPr>
              <a:t>ударный механизм, предохранительное устройство и стабилизатор</a:t>
            </a:r>
            <a:r>
              <a:rPr lang="ru-RU" sz="1600" dirty="0" smtClean="0"/>
              <a:t>. Рукоятка гранаты выполнялась герметичной во избежание повреждения влагой внутренних агрегатов.</a:t>
            </a:r>
            <a:endParaRPr lang="ru-RU" sz="1600" dirty="0"/>
          </a:p>
        </p:txBody>
      </p:sp>
    </p:spTree>
    <p:extLst>
      <p:ext uri="{BB962C8B-B14F-4D97-AF65-F5344CB8AC3E}">
        <p14:creationId xmlns:p14="http://schemas.microsoft.com/office/powerpoint/2010/main" val="17133488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400" b="1" dirty="0" smtClean="0">
                <a:solidFill>
                  <a:srgbClr val="FF0000"/>
                </a:solidFill>
                <a:cs typeface="Arial" pitchFamily="34" charset="0"/>
              </a:rPr>
              <a:t>Устройство ручных осколочных гранат  РКГ-3</a:t>
            </a:r>
            <a:endParaRPr lang="ru-RU" sz="2400" dirty="0">
              <a:solidFill>
                <a:srgbClr val="FF0000"/>
              </a:solidFill>
            </a:endParaRPr>
          </a:p>
        </p:txBody>
      </p:sp>
      <p:pic>
        <p:nvPicPr>
          <p:cNvPr id="4098" name="Picture 2" descr="M:\01-ВК\01-ТЕМЫ\Т 9, Зан 2 - Ручные гранаты\Гранаты\rkg-3.jpg"/>
          <p:cNvPicPr>
            <a:picLocks noGrp="1" noChangeAspect="1" noChangeArrowheads="1"/>
          </p:cNvPicPr>
          <p:nvPr>
            <p:ph idx="1"/>
          </p:nvPr>
        </p:nvPicPr>
        <p:blipFill>
          <a:blip r:embed="rId2" cstate="print"/>
          <a:srcRect/>
          <a:stretch>
            <a:fillRect/>
          </a:stretch>
        </p:blipFill>
        <p:spPr bwMode="auto">
          <a:xfrm>
            <a:off x="1142977" y="1071546"/>
            <a:ext cx="6612782" cy="2143140"/>
          </a:xfrm>
          <a:prstGeom prst="rect">
            <a:avLst/>
          </a:prstGeom>
          <a:noFill/>
        </p:spPr>
      </p:pic>
      <p:pic>
        <p:nvPicPr>
          <p:cNvPr id="4099" name="Picture 3" descr="M:\01-ВК\01-ТЕМЫ\Т 9, Зан 2 - Ручные гранаты\Гранаты\rkg-3-5.jpg"/>
          <p:cNvPicPr>
            <a:picLocks noChangeAspect="1" noChangeArrowheads="1"/>
          </p:cNvPicPr>
          <p:nvPr/>
        </p:nvPicPr>
        <p:blipFill>
          <a:blip r:embed="rId3" cstate="print"/>
          <a:srcRect/>
          <a:stretch>
            <a:fillRect/>
          </a:stretch>
        </p:blipFill>
        <p:spPr bwMode="auto">
          <a:xfrm>
            <a:off x="1285852" y="3429000"/>
            <a:ext cx="6621083" cy="1357322"/>
          </a:xfrm>
          <a:prstGeom prst="rect">
            <a:avLst/>
          </a:prstGeom>
          <a:noFill/>
        </p:spPr>
      </p:pic>
      <p:sp>
        <p:nvSpPr>
          <p:cNvPr id="6" name="Прямоугольник 5"/>
          <p:cNvSpPr/>
          <p:nvPr/>
        </p:nvSpPr>
        <p:spPr>
          <a:xfrm>
            <a:off x="1428728" y="4857760"/>
            <a:ext cx="6572296" cy="923330"/>
          </a:xfrm>
          <a:prstGeom prst="rect">
            <a:avLst/>
          </a:prstGeom>
        </p:spPr>
        <p:txBody>
          <a:bodyPr wrap="square">
            <a:spAutoFit/>
          </a:bodyPr>
          <a:lstStyle/>
          <a:p>
            <a:r>
              <a:rPr lang="ru-RU" i="1" dirty="0" smtClean="0"/>
              <a:t>РКГ-3 во время полета: 1 - пружина стабилизатора; 2 - подвижная трубка; 3 - проволочные перья; 4 - матерчатый конус; 5 - откидной колпак с планкой; 6 - пружина колпака.</a:t>
            </a:r>
            <a:endParaRPr lang="ru-RU" dirty="0"/>
          </a:p>
        </p:txBody>
      </p:sp>
    </p:spTree>
    <p:extLst>
      <p:ext uri="{BB962C8B-B14F-4D97-AF65-F5344CB8AC3E}">
        <p14:creationId xmlns:p14="http://schemas.microsoft.com/office/powerpoint/2010/main" val="37274880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96944" cy="936104"/>
          </a:xfrm>
        </p:spPr>
        <p:txBody>
          <a:bodyPr>
            <a:noAutofit/>
          </a:bodyPr>
          <a:lstStyle/>
          <a:p>
            <a:pPr marL="457200" indent="-457200">
              <a:spcBef>
                <a:spcPts val="0"/>
              </a:spcBef>
            </a:pPr>
            <a:r>
              <a:rPr lang="ru-RU" sz="2200" b="1" dirty="0" smtClean="0">
                <a:solidFill>
                  <a:srgbClr val="FF0000"/>
                </a:solidFill>
                <a:cs typeface="Arial" pitchFamily="34" charset="0"/>
              </a:rPr>
              <a:t/>
            </a:r>
            <a:br>
              <a:rPr lang="ru-RU" sz="2200" b="1" dirty="0" smtClean="0">
                <a:solidFill>
                  <a:srgbClr val="FF0000"/>
                </a:solidFill>
                <a:cs typeface="Arial" pitchFamily="34" charset="0"/>
              </a:rPr>
            </a:br>
            <a:r>
              <a:rPr lang="ru-RU" sz="2200" b="1" dirty="0" smtClean="0">
                <a:solidFill>
                  <a:srgbClr val="FF0000"/>
                </a:solidFill>
                <a:cs typeface="Arial" pitchFamily="34" charset="0"/>
              </a:rPr>
              <a:t/>
            </a:r>
            <a:br>
              <a:rPr lang="ru-RU" sz="2200" b="1" dirty="0" smtClean="0">
                <a:solidFill>
                  <a:srgbClr val="FF0000"/>
                </a:solidFill>
                <a:cs typeface="Arial" pitchFamily="34" charset="0"/>
              </a:rPr>
            </a:br>
            <a:r>
              <a:rPr lang="ru-RU" sz="2400" b="1" dirty="0" smtClean="0">
                <a:cs typeface="Arial" pitchFamily="34" charset="0"/>
              </a:rPr>
              <a:t>Вопрос 3.</a:t>
            </a:r>
            <a:r>
              <a:rPr lang="ru-RU" sz="2400" b="1" dirty="0" smtClean="0">
                <a:solidFill>
                  <a:srgbClr val="FF0000"/>
                </a:solidFill>
                <a:cs typeface="Arial" pitchFamily="34" charset="0"/>
              </a:rPr>
              <a:t> </a:t>
            </a:r>
            <a:r>
              <a:rPr lang="ru-RU" sz="2400" b="1" dirty="0" smtClean="0">
                <a:solidFill>
                  <a:srgbClr val="FF0000"/>
                </a:solidFill>
              </a:rPr>
              <a:t>Осмотр и подготовка к боевому применению </a:t>
            </a:r>
            <a:br>
              <a:rPr lang="ru-RU" sz="2400" b="1" dirty="0" smtClean="0">
                <a:solidFill>
                  <a:srgbClr val="FF0000"/>
                </a:solidFill>
              </a:rPr>
            </a:br>
            <a:r>
              <a:rPr lang="ru-RU" sz="2400" b="1" dirty="0" smtClean="0">
                <a:solidFill>
                  <a:srgbClr val="FF0000"/>
                </a:solidFill>
              </a:rPr>
              <a:t>ручных осколочных и кумулятивных гранат. </a:t>
            </a:r>
            <a:br>
              <a:rPr lang="ru-RU" sz="2400" b="1" dirty="0" smtClean="0">
                <a:solidFill>
                  <a:srgbClr val="FF0000"/>
                </a:solidFill>
              </a:rPr>
            </a:br>
            <a:r>
              <a:rPr lang="ru-RU" sz="2400" b="1" dirty="0">
                <a:solidFill>
                  <a:srgbClr val="FF0000"/>
                </a:solidFill>
              </a:rPr>
              <a:t/>
            </a:r>
            <a:br>
              <a:rPr lang="ru-RU" sz="2400" b="1" dirty="0">
                <a:solidFill>
                  <a:srgbClr val="FF0000"/>
                </a:solidFill>
              </a:rPr>
            </a:br>
            <a:r>
              <a:rPr lang="ru-RU" sz="2400" dirty="0" smtClean="0">
                <a:solidFill>
                  <a:srgbClr val="FF0000"/>
                </a:solidFill>
                <a:cs typeface="Arial" pitchFamily="34" charset="0"/>
              </a:rPr>
              <a:t> </a:t>
            </a:r>
            <a:r>
              <a:rPr lang="ru-RU" sz="2400" dirty="0" smtClean="0">
                <a:solidFill>
                  <a:srgbClr val="FF0000"/>
                </a:solidFill>
              </a:rPr>
              <a:t>  </a:t>
            </a:r>
            <a:endParaRPr lang="ru-RU" sz="2400" dirty="0"/>
          </a:p>
        </p:txBody>
      </p:sp>
      <p:sp>
        <p:nvSpPr>
          <p:cNvPr id="3" name="Содержимое 2"/>
          <p:cNvSpPr>
            <a:spLocks noGrp="1"/>
          </p:cNvSpPr>
          <p:nvPr>
            <p:ph idx="1"/>
          </p:nvPr>
        </p:nvSpPr>
        <p:spPr>
          <a:xfrm>
            <a:off x="251520" y="1196752"/>
            <a:ext cx="8712968" cy="5400600"/>
          </a:xfrm>
        </p:spPr>
        <p:txBody>
          <a:bodyPr>
            <a:normAutofit fontScale="55000" lnSpcReduction="20000"/>
          </a:bodyPr>
          <a:lstStyle/>
          <a:p>
            <a:pPr>
              <a:lnSpc>
                <a:spcPct val="120000"/>
              </a:lnSpc>
              <a:spcBef>
                <a:spcPts val="0"/>
              </a:spcBef>
              <a:buNone/>
            </a:pPr>
            <a:r>
              <a:rPr lang="ru-RU" sz="4200" b="1" dirty="0" smtClean="0"/>
              <a:t>  </a:t>
            </a:r>
            <a:r>
              <a:rPr lang="en-US" sz="4200" b="1" dirty="0" smtClean="0"/>
              <a:t> </a:t>
            </a:r>
            <a:r>
              <a:rPr lang="ru-RU" sz="4200" b="1" dirty="0" smtClean="0"/>
              <a:t>  </a:t>
            </a:r>
            <a:r>
              <a:rPr lang="ru-RU" sz="4200" b="1" dirty="0" smtClean="0">
                <a:solidFill>
                  <a:srgbClr val="0000CC"/>
                </a:solidFill>
              </a:rPr>
              <a:t>Подготовка гранат к боевому применению.</a:t>
            </a:r>
          </a:p>
          <a:p>
            <a:pPr>
              <a:lnSpc>
                <a:spcPct val="120000"/>
              </a:lnSpc>
              <a:spcBef>
                <a:spcPts val="0"/>
              </a:spcBef>
              <a:buNone/>
            </a:pPr>
            <a:r>
              <a:rPr lang="ru-RU" sz="3800" dirty="0" smtClean="0"/>
              <a:t>      Частично этот вопрос был затронут при рассмотрении первого </a:t>
            </a:r>
          </a:p>
          <a:p>
            <a:pPr>
              <a:lnSpc>
                <a:spcPct val="120000"/>
              </a:lnSpc>
              <a:spcBef>
                <a:spcPts val="0"/>
              </a:spcBef>
              <a:buNone/>
            </a:pPr>
            <a:r>
              <a:rPr lang="ru-RU" sz="3800" dirty="0" smtClean="0"/>
              <a:t>вопроса.</a:t>
            </a:r>
          </a:p>
          <a:p>
            <a:pPr>
              <a:lnSpc>
                <a:spcPct val="120000"/>
              </a:lnSpc>
              <a:spcBef>
                <a:spcPts val="0"/>
              </a:spcBef>
              <a:buNone/>
            </a:pPr>
            <a:r>
              <a:rPr lang="ru-RU" sz="3800" dirty="0" smtClean="0"/>
              <a:t>      Метание гранаты складывается</a:t>
            </a:r>
            <a:r>
              <a:rPr lang="ru-RU" sz="3800" b="1" dirty="0" smtClean="0"/>
              <a:t> </a:t>
            </a:r>
            <a:r>
              <a:rPr lang="ru-RU" sz="3800" dirty="0" smtClean="0"/>
              <a:t>из следующих приёмов: </a:t>
            </a:r>
            <a:r>
              <a:rPr lang="ru-RU" sz="3800" b="1" dirty="0" smtClean="0"/>
              <a:t>изготовка для </a:t>
            </a:r>
          </a:p>
          <a:p>
            <a:pPr>
              <a:lnSpc>
                <a:spcPct val="120000"/>
              </a:lnSpc>
              <a:spcBef>
                <a:spcPts val="0"/>
              </a:spcBef>
              <a:buNone/>
            </a:pPr>
            <a:r>
              <a:rPr lang="ru-RU" sz="3800" b="1" dirty="0" smtClean="0"/>
              <a:t>метания (заряжание и принятие положения) и метание гранаты</a:t>
            </a:r>
            <a:r>
              <a:rPr lang="ru-RU" sz="3800" dirty="0" smtClean="0"/>
              <a:t>. На </a:t>
            </a:r>
          </a:p>
          <a:p>
            <a:pPr>
              <a:lnSpc>
                <a:spcPct val="120000"/>
              </a:lnSpc>
              <a:spcBef>
                <a:spcPts val="0"/>
              </a:spcBef>
              <a:buNone/>
            </a:pPr>
            <a:r>
              <a:rPr lang="ru-RU" sz="3800" dirty="0" smtClean="0"/>
              <a:t>занятиях при метании боевых гранат </a:t>
            </a:r>
            <a:r>
              <a:rPr lang="ru-RU" sz="3800" b="1" dirty="0" smtClean="0"/>
              <a:t>надевается стальной шлем</a:t>
            </a:r>
            <a:r>
              <a:rPr lang="ru-RU" sz="3800" dirty="0" smtClean="0"/>
              <a:t>.</a:t>
            </a:r>
          </a:p>
          <a:p>
            <a:pPr>
              <a:lnSpc>
                <a:spcPct val="120000"/>
              </a:lnSpc>
              <a:spcBef>
                <a:spcPts val="0"/>
              </a:spcBef>
              <a:buNone/>
            </a:pPr>
            <a:r>
              <a:rPr lang="ru-RU" sz="3800" dirty="0" smtClean="0"/>
              <a:t>      Заряжание гранаты производится по команде </a:t>
            </a:r>
            <a:r>
              <a:rPr lang="ru-RU" sz="3800" b="1" dirty="0" smtClean="0">
                <a:solidFill>
                  <a:srgbClr val="C00000"/>
                </a:solidFill>
              </a:rPr>
              <a:t>«Подготовить гранаты»</a:t>
            </a:r>
            <a:r>
              <a:rPr lang="ru-RU" sz="3800" dirty="0" smtClean="0">
                <a:solidFill>
                  <a:srgbClr val="C00000"/>
                </a:solidFill>
              </a:rPr>
              <a:t>, </a:t>
            </a:r>
          </a:p>
          <a:p>
            <a:pPr>
              <a:lnSpc>
                <a:spcPct val="120000"/>
              </a:lnSpc>
              <a:spcBef>
                <a:spcPts val="0"/>
              </a:spcBef>
              <a:buNone/>
            </a:pPr>
            <a:r>
              <a:rPr lang="ru-RU" sz="3800" dirty="0" smtClean="0"/>
              <a:t>а в бою, кроме того, и самостоятельно.</a:t>
            </a:r>
          </a:p>
          <a:p>
            <a:pPr>
              <a:lnSpc>
                <a:spcPct val="120000"/>
              </a:lnSpc>
              <a:spcBef>
                <a:spcPts val="0"/>
              </a:spcBef>
              <a:buNone/>
            </a:pPr>
            <a:r>
              <a:rPr lang="ru-RU" sz="3800" dirty="0" smtClean="0"/>
              <a:t>       Для заряжания необходимо достать гранату левой рукой из сумки, а </a:t>
            </a:r>
          </a:p>
          <a:p>
            <a:pPr>
              <a:lnSpc>
                <a:spcPct val="120000"/>
              </a:lnSpc>
              <a:spcBef>
                <a:spcPts val="0"/>
              </a:spcBef>
              <a:buNone/>
            </a:pPr>
            <a:r>
              <a:rPr lang="ru-RU" sz="3800" dirty="0" smtClean="0"/>
              <a:t>правой рукой вывинтить пробку из трубки корпуса. Затем, держа гранату в </a:t>
            </a:r>
          </a:p>
          <a:p>
            <a:pPr>
              <a:lnSpc>
                <a:spcPct val="120000"/>
              </a:lnSpc>
              <a:spcBef>
                <a:spcPts val="0"/>
              </a:spcBef>
              <a:buNone/>
            </a:pPr>
            <a:r>
              <a:rPr lang="ru-RU" sz="3800" dirty="0" smtClean="0"/>
              <a:t>левой руке, правой рукой извлечь из гнезда сумки запал. Вставить запал в </a:t>
            </a:r>
          </a:p>
          <a:p>
            <a:pPr>
              <a:lnSpc>
                <a:spcPct val="120000"/>
              </a:lnSpc>
              <a:spcBef>
                <a:spcPts val="0"/>
              </a:spcBef>
              <a:buNone/>
            </a:pPr>
            <a:r>
              <a:rPr lang="ru-RU" sz="3800" dirty="0" smtClean="0"/>
              <a:t>центральную трубку и ввинтить до отказа. Граната готова к броску.</a:t>
            </a:r>
          </a:p>
          <a:p>
            <a:pPr>
              <a:lnSpc>
                <a:spcPct val="120000"/>
              </a:lnSpc>
              <a:spcBef>
                <a:spcPts val="0"/>
              </a:spcBef>
              <a:buNone/>
            </a:pPr>
            <a:endParaRPr lang="ru-RU" sz="2400" b="1" u="sng" dirty="0">
              <a:solidFill>
                <a:srgbClr val="0000CC"/>
              </a:solidFill>
            </a:endParaRPr>
          </a:p>
          <a:p>
            <a:pPr>
              <a:spcBef>
                <a:spcPts val="0"/>
              </a:spcBef>
              <a:buNone/>
            </a:pPr>
            <a:endParaRPr lang="ru-RU" sz="2000" b="1" dirty="0" smtClean="0"/>
          </a:p>
        </p:txBody>
      </p:sp>
    </p:spTree>
    <p:extLst>
      <p:ext uri="{BB962C8B-B14F-4D97-AF65-F5344CB8AC3E}">
        <p14:creationId xmlns:p14="http://schemas.microsoft.com/office/powerpoint/2010/main" val="23934597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572560" cy="1054470"/>
          </a:xfrm>
        </p:spPr>
        <p:txBody>
          <a:bodyPr>
            <a:noAutofit/>
          </a:bodyPr>
          <a:lstStyle/>
          <a:p>
            <a:r>
              <a:rPr lang="ru-RU" sz="2000" b="1" dirty="0" smtClean="0"/>
              <a:t/>
            </a:r>
            <a:br>
              <a:rPr lang="ru-RU" sz="2000" b="1" dirty="0" smtClean="0"/>
            </a:br>
            <a:r>
              <a:rPr lang="ru-RU" sz="2000" b="1" dirty="0" smtClean="0"/>
              <a:t>Вопрос № 4. </a:t>
            </a:r>
            <a:r>
              <a:rPr lang="ru-RU" sz="2000" b="1" dirty="0" smtClean="0">
                <a:solidFill>
                  <a:srgbClr val="FF0000"/>
                </a:solidFill>
              </a:rPr>
              <a:t>  Работа частей и механизмов ручных осколочных гранат</a:t>
            </a:r>
            <a:br>
              <a:rPr lang="ru-RU" sz="2000" b="1" dirty="0" smtClean="0">
                <a:solidFill>
                  <a:srgbClr val="FF0000"/>
                </a:solidFill>
              </a:rPr>
            </a:br>
            <a:r>
              <a:rPr lang="ru-RU" sz="2000" b="1" dirty="0" smtClean="0">
                <a:solidFill>
                  <a:srgbClr val="FF0000"/>
                </a:solidFill>
              </a:rPr>
              <a:t> РГД-5, Ф-1, РГО, РГН. Требования безопасности, при обращении с гранатами.</a:t>
            </a:r>
            <a:r>
              <a:rPr lang="ru-RU" sz="2000" b="1" dirty="0" smtClean="0">
                <a:solidFill>
                  <a:srgbClr val="FF0000"/>
                </a:solidFill>
                <a:cs typeface="Arial" pitchFamily="34" charset="0"/>
              </a:rPr>
              <a:t/>
            </a:r>
            <a:br>
              <a:rPr lang="ru-RU" sz="2000" b="1" dirty="0" smtClean="0">
                <a:solidFill>
                  <a:srgbClr val="FF0000"/>
                </a:solidFill>
                <a:cs typeface="Arial" pitchFamily="34" charset="0"/>
              </a:rPr>
            </a:br>
            <a:endParaRPr lang="ru-RU" sz="2000" dirty="0"/>
          </a:p>
        </p:txBody>
      </p:sp>
      <p:graphicFrame>
        <p:nvGraphicFramePr>
          <p:cNvPr id="4" name="Содержимое 3"/>
          <p:cNvGraphicFramePr>
            <a:graphicFrameLocks noGrp="1"/>
          </p:cNvGraphicFramePr>
          <p:nvPr>
            <p:ph idx="1"/>
          </p:nvPr>
        </p:nvGraphicFramePr>
        <p:xfrm>
          <a:off x="251520" y="1340768"/>
          <a:ext cx="8643938" cy="5120640"/>
        </p:xfrm>
        <a:graphic>
          <a:graphicData uri="http://schemas.openxmlformats.org/drawingml/2006/table">
            <a:tbl>
              <a:tblPr firstRow="1" bandRow="1">
                <a:tableStyleId>{5C22544A-7EE6-4342-B048-85BDC9FD1C3A}</a:tableStyleId>
              </a:tblPr>
              <a:tblGrid>
                <a:gridCol w="4321969">
                  <a:extLst>
                    <a:ext uri="{9D8B030D-6E8A-4147-A177-3AD203B41FA5}">
                      <a16:colId xmlns:a16="http://schemas.microsoft.com/office/drawing/2014/main" val="20000"/>
                    </a:ext>
                  </a:extLst>
                </a:gridCol>
                <a:gridCol w="4321969">
                  <a:extLst>
                    <a:ext uri="{9D8B030D-6E8A-4147-A177-3AD203B41FA5}">
                      <a16:colId xmlns:a16="http://schemas.microsoft.com/office/drawing/2014/main" val="20001"/>
                    </a:ext>
                  </a:extLst>
                </a:gridCol>
              </a:tblGrid>
              <a:tr h="2236284">
                <a:tc>
                  <a:txBody>
                    <a:bodyPr/>
                    <a:lstStyle/>
                    <a:p>
                      <a:endParaRPr lang="ru-RU" dirty="0" smtClean="0"/>
                    </a:p>
                    <a:p>
                      <a:endParaRPr lang="ru-RU" dirty="0" smtClean="0"/>
                    </a:p>
                    <a:p>
                      <a:endParaRPr lang="ru-RU" dirty="0" smtClean="0"/>
                    </a:p>
                    <a:p>
                      <a:endParaRPr lang="ru-RU" dirty="0" smtClean="0"/>
                    </a:p>
                    <a:p>
                      <a:endParaRPr lang="ru-RU" dirty="0" smtClean="0"/>
                    </a:p>
                    <a:p>
                      <a:endParaRPr lang="ru-RU" b="0" dirty="0" smtClean="0"/>
                    </a:p>
                    <a:p>
                      <a:endParaRPr lang="ru-RU" dirty="0" smtClean="0"/>
                    </a:p>
                    <a:p>
                      <a:endParaRPr lang="ru-RU" dirty="0" smtClean="0"/>
                    </a:p>
                    <a:p>
                      <a:endParaRPr lang="ru-RU" dirty="0"/>
                    </a:p>
                  </a:txBody>
                  <a:tcPr>
                    <a:solidFill>
                      <a:schemeClr val="bg1"/>
                    </a:solidFill>
                  </a:tcPr>
                </a:tc>
                <a:tc>
                  <a:txBody>
                    <a:bodyPr/>
                    <a:lstStyle/>
                    <a:p>
                      <a:r>
                        <a:rPr lang="ru-RU" sz="1800" b="1" kern="1200" dirty="0" smtClean="0">
                          <a:solidFill>
                            <a:schemeClr val="tx1"/>
                          </a:solidFill>
                          <a:latin typeface="+mn-lt"/>
                          <a:ea typeface="+mn-ea"/>
                          <a:cs typeface="+mn-cs"/>
                        </a:rPr>
                        <a:t>Чека выдернута, граната брошена, рычаг отделился, ударник наколол капсюль -воспламенитель</a:t>
                      </a:r>
                      <a:endParaRPr lang="ru-RU" dirty="0">
                        <a:solidFill>
                          <a:schemeClr val="tx1"/>
                        </a:solidFill>
                      </a:endParaRPr>
                    </a:p>
                  </a:txBody>
                  <a:tcPr>
                    <a:solidFill>
                      <a:schemeClr val="bg1"/>
                    </a:solidFill>
                  </a:tcPr>
                </a:tc>
                <a:extLst>
                  <a:ext uri="{0D108BD9-81ED-4DB2-BD59-A6C34878D82A}">
                    <a16:rowId xmlns:a16="http://schemas.microsoft.com/office/drawing/2014/main" val="10000"/>
                  </a:ext>
                </a:extLst>
              </a:tr>
              <a:tr h="2236284">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solidFill>
                      <a:schemeClr val="bg1"/>
                    </a:solidFill>
                  </a:tcPr>
                </a:tc>
                <a:tc>
                  <a:txBody>
                    <a:bodyPr/>
                    <a:lstStyle/>
                    <a:p>
                      <a:r>
                        <a:rPr lang="ru-RU" sz="1800" b="1" kern="1200" dirty="0" smtClean="0">
                          <a:solidFill>
                            <a:schemeClr val="dk1"/>
                          </a:solidFill>
                          <a:latin typeface="+mn-lt"/>
                          <a:ea typeface="+mn-ea"/>
                          <a:cs typeface="+mn-cs"/>
                        </a:rPr>
                        <a:t>Пороховой состав замедлителя прогорел, срабатывает капсюль - детонатор</a:t>
                      </a:r>
                      <a:endParaRPr lang="ru-RU" b="1" dirty="0"/>
                    </a:p>
                  </a:txBody>
                  <a:tcPr>
                    <a:solidFill>
                      <a:schemeClr val="bg1"/>
                    </a:solidFill>
                  </a:tcPr>
                </a:tc>
                <a:extLst>
                  <a:ext uri="{0D108BD9-81ED-4DB2-BD59-A6C34878D82A}">
                    <a16:rowId xmlns:a16="http://schemas.microsoft.com/office/drawing/2014/main" val="10001"/>
                  </a:ext>
                </a:extLst>
              </a:tr>
            </a:tbl>
          </a:graphicData>
        </a:graphic>
      </p:graphicFrame>
      <p:pic>
        <p:nvPicPr>
          <p:cNvPr id="5" name="Рисунок 4" descr="http://www.zakon-grif.ru/images/articles/69/8.jpg"/>
          <p:cNvPicPr/>
          <p:nvPr/>
        </p:nvPicPr>
        <p:blipFill>
          <a:blip r:embed="rId2" cstate="print"/>
          <a:srcRect/>
          <a:stretch>
            <a:fillRect/>
          </a:stretch>
        </p:blipFill>
        <p:spPr bwMode="auto">
          <a:xfrm>
            <a:off x="642910" y="1285860"/>
            <a:ext cx="3643338" cy="1357322"/>
          </a:xfrm>
          <a:prstGeom prst="rect">
            <a:avLst/>
          </a:prstGeom>
          <a:noFill/>
          <a:ln w="9525">
            <a:noFill/>
            <a:miter lim="800000"/>
            <a:headEnd/>
            <a:tailEnd/>
          </a:ln>
        </p:spPr>
      </p:pic>
      <p:pic>
        <p:nvPicPr>
          <p:cNvPr id="6" name="Рисунок 5" descr="http://www.zakon-grif.ru/images/articles/69/9.jpg"/>
          <p:cNvPicPr/>
          <p:nvPr/>
        </p:nvPicPr>
        <p:blipFill>
          <a:blip r:embed="rId3" cstate="print"/>
          <a:srcRect/>
          <a:stretch>
            <a:fillRect/>
          </a:stretch>
        </p:blipFill>
        <p:spPr bwMode="auto">
          <a:xfrm>
            <a:off x="571472" y="3929066"/>
            <a:ext cx="3725452" cy="1123950"/>
          </a:xfrm>
          <a:prstGeom prst="rect">
            <a:avLst/>
          </a:prstGeom>
          <a:noFill/>
          <a:ln w="9525">
            <a:noFill/>
            <a:miter lim="800000"/>
            <a:headEnd/>
            <a:tailEnd/>
          </a:ln>
        </p:spPr>
      </p:pic>
    </p:spTree>
    <p:extLst>
      <p:ext uri="{BB962C8B-B14F-4D97-AF65-F5344CB8AC3E}">
        <p14:creationId xmlns:p14="http://schemas.microsoft.com/office/powerpoint/2010/main" val="2429276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95536" y="692696"/>
          <a:ext cx="8229600" cy="51845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84576">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solidFill>
                      <a:schemeClr val="bg1"/>
                    </a:solidFill>
                  </a:tcPr>
                </a:tc>
                <a:tc>
                  <a:txBody>
                    <a:bodyPr/>
                    <a:lstStyle/>
                    <a:p>
                      <a:r>
                        <a:rPr lang="ru-RU" sz="1800" b="0" kern="1200" dirty="0" smtClean="0">
                          <a:solidFill>
                            <a:schemeClr val="tx1"/>
                          </a:solidFill>
                          <a:latin typeface="Times New Roman" pitchFamily="18" charset="0"/>
                          <a:ea typeface="+mn-ea"/>
                          <a:cs typeface="Times New Roman" pitchFamily="18" charset="0"/>
                        </a:rPr>
                        <a:t>Исходное положение</a:t>
                      </a:r>
                      <a:endParaRPr lang="ru-RU" sz="1600" b="0" dirty="0" smtClean="0">
                        <a:solidFill>
                          <a:schemeClr val="tx1"/>
                        </a:solidFill>
                        <a:latin typeface="Times New Roman" pitchFamily="18" charset="0"/>
                        <a:cs typeface="Times New Roman" pitchFamily="18" charset="0"/>
                      </a:endParaRPr>
                    </a:p>
                    <a:p>
                      <a:r>
                        <a:rPr lang="ru-RU" sz="1800" b="0" kern="1200" dirty="0" smtClean="0">
                          <a:solidFill>
                            <a:schemeClr val="tx1"/>
                          </a:solidFill>
                          <a:latin typeface="Times New Roman" pitchFamily="18" charset="0"/>
                          <a:ea typeface="+mn-ea"/>
                          <a:cs typeface="Times New Roman" pitchFamily="18" charset="0"/>
                        </a:rPr>
                        <a:t>В исходном положении ударник с жалом (3) и заглушка с капсюлем-воспламенителем (7) удерживаются спусковым рычагом. Спусковой рычаг соединен с корпусом запала предохранительной чекой. Движок (11) с капсюлем-воспламенителем (10) смещен относительно жала (13) и удерживается стопорами пороховых предохранителей (9), его пружина (12) находится в сжатом состоянии. Втулка (16) под воздействием пружины (14) поджимает груз (17).</a:t>
                      </a:r>
                      <a:endParaRPr lang="ru-RU" sz="1600" b="0" dirty="0" smtClean="0">
                        <a:solidFill>
                          <a:schemeClr val="tx1"/>
                        </a:solidFill>
                        <a:latin typeface="Times New Roman" pitchFamily="18" charset="0"/>
                        <a:cs typeface="Times New Roman" pitchFamily="18" charset="0"/>
                      </a:endParaRPr>
                    </a:p>
                    <a:p>
                      <a:endParaRPr lang="ru-RU" sz="1600" dirty="0"/>
                    </a:p>
                  </a:txBody>
                  <a:tcPr>
                    <a:noFill/>
                  </a:tcPr>
                </a:tc>
                <a:extLst>
                  <a:ext uri="{0D108BD9-81ED-4DB2-BD59-A6C34878D82A}">
                    <a16:rowId xmlns:a16="http://schemas.microsoft.com/office/drawing/2014/main" val="10000"/>
                  </a:ext>
                </a:extLst>
              </a:tr>
            </a:tbl>
          </a:graphicData>
        </a:graphic>
      </p:graphicFrame>
      <p:pic>
        <p:nvPicPr>
          <p:cNvPr id="7" name="Рисунок 6" descr="M:\01-ВК\02-ТЕМЫ\02-ТЕМПЛАН-ВУС 100868 СТ СТРЕЛОК\Т 4 - Боеприпасы и ручные гранаты\Т4 ГрЗан7 - Ручные гранаты\Гранаты\УДЗ в служебном положении.jpg"/>
          <p:cNvPicPr/>
          <p:nvPr/>
        </p:nvPicPr>
        <p:blipFill>
          <a:blip r:embed="rId2" cstate="print"/>
          <a:srcRect/>
          <a:stretch>
            <a:fillRect/>
          </a:stretch>
        </p:blipFill>
        <p:spPr bwMode="auto">
          <a:xfrm>
            <a:off x="642910" y="1357298"/>
            <a:ext cx="3643338" cy="3786214"/>
          </a:xfrm>
          <a:prstGeom prst="rect">
            <a:avLst/>
          </a:prstGeom>
          <a:noFill/>
          <a:ln w="9525">
            <a:noFill/>
            <a:miter lim="800000"/>
            <a:headEnd/>
            <a:tailEnd/>
          </a:ln>
        </p:spPr>
      </p:pic>
    </p:spTree>
    <p:extLst>
      <p:ext uri="{BB962C8B-B14F-4D97-AF65-F5344CB8AC3E}">
        <p14:creationId xmlns:p14="http://schemas.microsoft.com/office/powerpoint/2010/main" val="9173098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528" y="404664"/>
          <a:ext cx="8496944" cy="6102816"/>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6102816">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solidFill>
                      <a:schemeClr val="bg1"/>
                    </a:solidFill>
                  </a:tcPr>
                </a:tc>
                <a:tc>
                  <a:txBody>
                    <a:bodyPr/>
                    <a:lstStyle/>
                    <a:p>
                      <a:pPr>
                        <a:tabLst>
                          <a:tab pos="1171575" algn="l"/>
                        </a:tabLst>
                      </a:pPr>
                      <a:endParaRPr lang="ru-RU" sz="1400" b="0" dirty="0">
                        <a:solidFill>
                          <a:srgbClr val="000000"/>
                        </a:solidFill>
                        <a:latin typeface="Tahoma"/>
                        <a:ea typeface="Times New Roman"/>
                      </a:endParaRPr>
                    </a:p>
                    <a:p>
                      <a:pPr algn="just">
                        <a:tabLst>
                          <a:tab pos="1171575" algn="l"/>
                        </a:tabLst>
                      </a:pPr>
                      <a:r>
                        <a:rPr lang="ru-RU" sz="1400" b="0" dirty="0">
                          <a:solidFill>
                            <a:srgbClr val="000000"/>
                          </a:solidFill>
                          <a:latin typeface="Times New Roman"/>
                          <a:ea typeface="Times New Roman"/>
                        </a:rPr>
                        <a:t>При подготовке гранаты к броску спусковой рычаг плотно прижимают пальцами к корпусу гранаты, пальцами свободной руки выпрямляют концы предохранительной чеки, затем выдергивают ее за кольцо, при этом положение частей запала не меняется. </a:t>
                      </a:r>
                      <a:endParaRPr lang="ru-RU" sz="1400" b="0" dirty="0">
                        <a:latin typeface="Times New Roman"/>
                        <a:ea typeface="Times New Roman"/>
                      </a:endParaRPr>
                    </a:p>
                    <a:p>
                      <a:pPr algn="just">
                        <a:tabLst>
                          <a:tab pos="1171575" algn="l"/>
                        </a:tabLst>
                      </a:pPr>
                      <a:r>
                        <a:rPr lang="ru-RU" sz="1400" b="0" dirty="0">
                          <a:solidFill>
                            <a:srgbClr val="000000"/>
                          </a:solidFill>
                          <a:latin typeface="Times New Roman"/>
                          <a:ea typeface="Times New Roman"/>
                        </a:rPr>
                        <a:t>В момент броска гранаты спусковой рычаг отделяется и освобождает ударник с жалом (3) и планку (6). Заглушка (7) с капсюлем-воспламенителем выходит из гнезда корпуса запала. Ударник под действием боевой пружины (4) накалывает жалом капсюль-воспламенитель (8). Луч огня воспламеняет пороховые запрессовки предохранителей (9) и пиротехнический состав замедлителя самоликвидатора (18). </a:t>
                      </a:r>
                      <a:endParaRPr lang="ru-RU" sz="1400" b="0" dirty="0">
                        <a:latin typeface="Times New Roman"/>
                        <a:ea typeface="Times New Roman"/>
                      </a:endParaRPr>
                    </a:p>
                    <a:p>
                      <a:pPr algn="just">
                        <a:tabLst>
                          <a:tab pos="1171575" algn="l"/>
                        </a:tabLst>
                      </a:pPr>
                      <a:r>
                        <a:rPr lang="ru-RU" sz="1400" b="0" dirty="0">
                          <a:solidFill>
                            <a:srgbClr val="000000"/>
                          </a:solidFill>
                          <a:latin typeface="Times New Roman"/>
                          <a:ea typeface="Times New Roman"/>
                        </a:rPr>
                        <a:t>1-1,8 сек. выгорают пороховые составы предохранителей и их стопоры под воздействием пружин выходят из зацепления с движком (11). Движок под воздействием пружины (12) становится в боевое положение.</a:t>
                      </a:r>
                      <a:br>
                        <a:rPr lang="ru-RU" sz="1400" b="0" dirty="0">
                          <a:solidFill>
                            <a:srgbClr val="000000"/>
                          </a:solidFill>
                          <a:latin typeface="Times New Roman"/>
                          <a:ea typeface="Times New Roman"/>
                        </a:rPr>
                      </a:br>
                      <a:r>
                        <a:rPr lang="ru-RU" sz="1400" b="0" dirty="0">
                          <a:solidFill>
                            <a:srgbClr val="000000"/>
                          </a:solidFill>
                          <a:latin typeface="Times New Roman"/>
                          <a:ea typeface="Times New Roman"/>
                        </a:rPr>
                        <a:t>Механизм дальнего взведения исключает подрыв гранаты при случайном ее падении из руки.</a:t>
                      </a:r>
                      <a:endParaRPr lang="ru-RU" sz="1400" b="0" dirty="0">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pic>
        <p:nvPicPr>
          <p:cNvPr id="5" name="Рисунок 4" descr="M:\01-ВК\02-ТЕМЫ\02-ТЕМПЛАН-ВУС 100868 СТ СТРЕЛОК\Т 4 - Боеприпасы и ручные гранаты\Т4 ГрЗан7 - Ручные гранаты\Гранаты\УДЗ в служебном положении.jpg"/>
          <p:cNvPicPr/>
          <p:nvPr/>
        </p:nvPicPr>
        <p:blipFill>
          <a:blip r:embed="rId2" cstate="print"/>
          <a:srcRect/>
          <a:stretch>
            <a:fillRect/>
          </a:stretch>
        </p:blipFill>
        <p:spPr bwMode="auto">
          <a:xfrm>
            <a:off x="785786" y="1428736"/>
            <a:ext cx="2571768" cy="2286016"/>
          </a:xfrm>
          <a:prstGeom prst="rect">
            <a:avLst/>
          </a:prstGeom>
          <a:noFill/>
          <a:ln w="9525">
            <a:noFill/>
            <a:miter lim="800000"/>
            <a:headEnd/>
            <a:tailEnd/>
          </a:ln>
        </p:spPr>
      </p:pic>
      <p:pic>
        <p:nvPicPr>
          <p:cNvPr id="6" name="Рисунок 5" descr="M:\01-ВК\02-ТЕМЫ\02-ТЕМПЛАН-ВУС 100868 СТ СТРЕЛОК\Т 4 - Боеприпасы и ручные гранаты\Т4 ГрЗан7 - Ручные гранаты\Гранаты\УДЗ в служебном положении 1.jpg"/>
          <p:cNvPicPr/>
          <p:nvPr/>
        </p:nvPicPr>
        <p:blipFill>
          <a:blip r:embed="rId3" cstate="print"/>
          <a:srcRect/>
          <a:stretch>
            <a:fillRect/>
          </a:stretch>
        </p:blipFill>
        <p:spPr bwMode="auto">
          <a:xfrm>
            <a:off x="785786" y="3857628"/>
            <a:ext cx="2500330" cy="2152650"/>
          </a:xfrm>
          <a:prstGeom prst="rect">
            <a:avLst/>
          </a:prstGeom>
          <a:noFill/>
          <a:ln w="9525">
            <a:noFill/>
            <a:miter lim="800000"/>
            <a:headEnd/>
            <a:tailEnd/>
          </a:ln>
        </p:spPr>
      </p:pic>
    </p:spTree>
    <p:extLst>
      <p:ext uri="{BB962C8B-B14F-4D97-AF65-F5344CB8AC3E}">
        <p14:creationId xmlns:p14="http://schemas.microsoft.com/office/powerpoint/2010/main" val="19301119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sz="1800" b="1" dirty="0" smtClean="0"/>
              <a:t>Вопрос № 3. </a:t>
            </a:r>
            <a:r>
              <a:rPr lang="ru-RU" sz="1800" b="1" dirty="0" smtClean="0">
                <a:solidFill>
                  <a:srgbClr val="FF0000"/>
                </a:solidFill>
              </a:rPr>
              <a:t>  Работа частей и механизмов ручных осколочных гранат</a:t>
            </a:r>
            <a:br>
              <a:rPr lang="ru-RU" sz="1800" b="1" dirty="0" smtClean="0">
                <a:solidFill>
                  <a:srgbClr val="FF0000"/>
                </a:solidFill>
              </a:rPr>
            </a:br>
            <a:r>
              <a:rPr lang="ru-RU" sz="1800" b="1" dirty="0" smtClean="0">
                <a:solidFill>
                  <a:srgbClr val="FF0000"/>
                </a:solidFill>
              </a:rPr>
              <a:t> РГД-5, Ф-1, РГО, РГН (продолжение)</a:t>
            </a:r>
            <a:endParaRPr lang="ru-RU" sz="1800" dirty="0"/>
          </a:p>
        </p:txBody>
      </p:sp>
      <p:graphicFrame>
        <p:nvGraphicFramePr>
          <p:cNvPr id="4" name="Содержимое 3"/>
          <p:cNvGraphicFramePr>
            <a:graphicFrameLocks noGrp="1"/>
          </p:cNvGraphicFramePr>
          <p:nvPr>
            <p:ph idx="1"/>
          </p:nvPr>
        </p:nvGraphicFramePr>
        <p:xfrm>
          <a:off x="214313" y="1000125"/>
          <a:ext cx="8643938" cy="5029200"/>
        </p:xfrm>
        <a:graphic>
          <a:graphicData uri="http://schemas.openxmlformats.org/drawingml/2006/table">
            <a:tbl>
              <a:tblPr firstRow="1" bandRow="1">
                <a:tableStyleId>{5C22544A-7EE6-4342-B048-85BDC9FD1C3A}</a:tableStyleId>
              </a:tblPr>
              <a:tblGrid>
                <a:gridCol w="4321969">
                  <a:extLst>
                    <a:ext uri="{9D8B030D-6E8A-4147-A177-3AD203B41FA5}">
                      <a16:colId xmlns:a16="http://schemas.microsoft.com/office/drawing/2014/main" val="20000"/>
                    </a:ext>
                  </a:extLst>
                </a:gridCol>
                <a:gridCol w="4321969">
                  <a:extLst>
                    <a:ext uri="{9D8B030D-6E8A-4147-A177-3AD203B41FA5}">
                      <a16:colId xmlns:a16="http://schemas.microsoft.com/office/drawing/2014/main" val="20001"/>
                    </a:ext>
                  </a:extLst>
                </a:gridCol>
              </a:tblGrid>
              <a:tr h="370840">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solidFill>
                      <a:schemeClr val="bg1"/>
                    </a:solidFill>
                  </a:tcPr>
                </a:tc>
                <a:tc>
                  <a:txBody>
                    <a:bodyPr/>
                    <a:lstStyle/>
                    <a:p>
                      <a:r>
                        <a:rPr lang="ru-RU" sz="1800" b="0" kern="1200" dirty="0" smtClean="0">
                          <a:solidFill>
                            <a:schemeClr val="tx1"/>
                          </a:solidFill>
                          <a:latin typeface="Times New Roman" pitchFamily="18" charset="0"/>
                          <a:ea typeface="+mn-ea"/>
                          <a:cs typeface="Times New Roman" pitchFamily="18" charset="0"/>
                        </a:rPr>
                        <a:t>При встрече с преградой (поверхностью) груз (17), смещается по направлению составляющей инерционной силы, воздействует на втулку (16). Втулка, преодолевая сопротивление пружины (14), смещает жало, которое накалывает капсюль-воспламенитель (10). Луч огня передается капсюлю-детонатору (20), который вызывает подрыв разрывного заряда.</a:t>
                      </a:r>
                      <a:endParaRPr lang="ru-RU" b="0" dirty="0" smtClean="0">
                        <a:solidFill>
                          <a:schemeClr val="tx1"/>
                        </a:solidFill>
                        <a:latin typeface="Times New Roman" pitchFamily="18" charset="0"/>
                        <a:cs typeface="Times New Roman" pitchFamily="18" charset="0"/>
                      </a:endParaRPr>
                    </a:p>
                    <a:p>
                      <a:r>
                        <a:rPr lang="ru-RU" sz="1800" b="0" kern="1200" dirty="0" smtClean="0">
                          <a:solidFill>
                            <a:schemeClr val="tx1"/>
                          </a:solidFill>
                          <a:latin typeface="Times New Roman" pitchFamily="18" charset="0"/>
                          <a:ea typeface="+mn-ea"/>
                          <a:cs typeface="Times New Roman" pitchFamily="18" charset="0"/>
                        </a:rPr>
                        <a:t>В случае отказа запала в инерционном действии через 3,2 - 4,2 сек. выгорает состав замедлителя, воспламеняется капсюль-детонатор(19) самоликвидатора, вызывая подрыв детонационного узла.</a:t>
                      </a:r>
                      <a:endParaRPr lang="ru-RU" b="0" dirty="0" smtClean="0">
                        <a:solidFill>
                          <a:schemeClr val="tx1"/>
                        </a:solidFill>
                        <a:latin typeface="Times New Roman" pitchFamily="18" charset="0"/>
                        <a:cs typeface="Times New Roman" pitchFamily="18" charset="0"/>
                      </a:endParaRPr>
                    </a:p>
                    <a:p>
                      <a:endParaRPr lang="ru-RU"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pic>
        <p:nvPicPr>
          <p:cNvPr id="5" name="Рисунок 4" descr="M:\01-ВК\02-ТЕМЫ\02-ТЕМПЛАН-ВУС 100868 СТ СТРЕЛОК\Т 4 - Боеприпасы и ручные гранаты\Т4 ГрЗан7 - Ручные гранаты\Гранаты\УДЗ при встрече с преградой.jpg"/>
          <p:cNvPicPr/>
          <p:nvPr/>
        </p:nvPicPr>
        <p:blipFill>
          <a:blip r:embed="rId2" cstate="print"/>
          <a:srcRect/>
          <a:stretch>
            <a:fillRect/>
          </a:stretch>
        </p:blipFill>
        <p:spPr bwMode="auto">
          <a:xfrm>
            <a:off x="785786" y="1285860"/>
            <a:ext cx="3286148" cy="4000528"/>
          </a:xfrm>
          <a:prstGeom prst="rect">
            <a:avLst/>
          </a:prstGeom>
          <a:noFill/>
          <a:ln w="9525">
            <a:noFill/>
            <a:miter lim="800000"/>
            <a:headEnd/>
            <a:tailEnd/>
          </a:ln>
        </p:spPr>
      </p:pic>
    </p:spTree>
    <p:extLst>
      <p:ext uri="{BB962C8B-B14F-4D97-AF65-F5344CB8AC3E}">
        <p14:creationId xmlns:p14="http://schemas.microsoft.com/office/powerpoint/2010/main" val="38569889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000" b="1" dirty="0" smtClean="0">
                <a:solidFill>
                  <a:srgbClr val="FF0000"/>
                </a:solidFill>
                <a:cs typeface="Arial" pitchFamily="34" charset="0"/>
              </a:rPr>
              <a:t>Требования безопасности при обращении с гранатами.</a:t>
            </a:r>
            <a:endParaRPr lang="ru-RU" sz="2000" b="1" dirty="0">
              <a:solidFill>
                <a:srgbClr val="FF0000"/>
              </a:solidFill>
            </a:endParaRPr>
          </a:p>
        </p:txBody>
      </p:sp>
      <p:sp>
        <p:nvSpPr>
          <p:cNvPr id="3" name="Содержимое 2"/>
          <p:cNvSpPr>
            <a:spLocks noGrp="1"/>
          </p:cNvSpPr>
          <p:nvPr>
            <p:ph idx="1"/>
          </p:nvPr>
        </p:nvSpPr>
        <p:spPr>
          <a:xfrm>
            <a:off x="323528" y="1052736"/>
            <a:ext cx="8496944" cy="4948032"/>
          </a:xfrm>
          <a:solidFill>
            <a:schemeClr val="accent1">
              <a:lumMod val="40000"/>
              <a:lumOff val="60000"/>
            </a:schemeClr>
          </a:solidFill>
        </p:spPr>
        <p:txBody>
          <a:bodyPr>
            <a:normAutofit/>
          </a:bodyPr>
          <a:lstStyle/>
          <a:p>
            <a:pPr>
              <a:spcBef>
                <a:spcPts val="0"/>
              </a:spcBef>
              <a:buNone/>
            </a:pPr>
            <a:r>
              <a:rPr lang="ru-RU" sz="1600" dirty="0" smtClean="0"/>
              <a:t> </a:t>
            </a:r>
          </a:p>
          <a:p>
            <a:pPr>
              <a:spcBef>
                <a:spcPts val="0"/>
              </a:spcBef>
              <a:buAutoNum type="arabicPeriod"/>
            </a:pPr>
            <a:r>
              <a:rPr lang="ru-RU" sz="1800" dirty="0" smtClean="0">
                <a:solidFill>
                  <a:srgbClr val="0000CC"/>
                </a:solidFill>
              </a:rPr>
              <a:t>Гранаты переносятся в гранатных сумках. Запалы помещаются в них отдельно от </a:t>
            </a:r>
          </a:p>
          <a:p>
            <a:pPr marL="0" indent="0">
              <a:spcBef>
                <a:spcPts val="0"/>
              </a:spcBef>
              <a:buNone/>
            </a:pPr>
            <a:r>
              <a:rPr lang="ru-RU" sz="1800" dirty="0" smtClean="0">
                <a:solidFill>
                  <a:srgbClr val="0000CC"/>
                </a:solidFill>
              </a:rPr>
              <a:t>гранат,</a:t>
            </a:r>
            <a:r>
              <a:rPr lang="ru-RU" sz="1800" dirty="0" smtClean="0"/>
              <a:t> при этом каждый запал завёртывается в бумагу или ветошь;</a:t>
            </a:r>
          </a:p>
          <a:p>
            <a:pPr>
              <a:spcBef>
                <a:spcPts val="0"/>
              </a:spcBef>
              <a:buNone/>
            </a:pPr>
            <a:r>
              <a:rPr lang="ru-RU" sz="1800" dirty="0" smtClean="0"/>
              <a:t>2.  </a:t>
            </a:r>
            <a:r>
              <a:rPr lang="ru-RU" sz="1800" dirty="0" smtClean="0">
                <a:solidFill>
                  <a:srgbClr val="0000CC"/>
                </a:solidFill>
              </a:rPr>
              <a:t>Заряжать гранаты (</a:t>
            </a:r>
            <a:r>
              <a:rPr lang="ru-RU" sz="1800" b="1" dirty="0" smtClean="0">
                <a:solidFill>
                  <a:srgbClr val="0000CC"/>
                </a:solidFill>
              </a:rPr>
              <a:t>вставлять запал</a:t>
            </a:r>
            <a:r>
              <a:rPr lang="ru-RU" sz="1800" dirty="0" smtClean="0">
                <a:solidFill>
                  <a:srgbClr val="0000CC"/>
                </a:solidFill>
              </a:rPr>
              <a:t>) разрешается </a:t>
            </a:r>
            <a:r>
              <a:rPr lang="ru-RU" sz="1800" b="1" dirty="0" smtClean="0">
                <a:solidFill>
                  <a:srgbClr val="0000CC"/>
                </a:solidFill>
              </a:rPr>
              <a:t>только перед их метанием</a:t>
            </a:r>
            <a:r>
              <a:rPr lang="ru-RU" sz="1800" dirty="0" smtClean="0">
                <a:solidFill>
                  <a:srgbClr val="0000CC"/>
                </a:solidFill>
              </a:rPr>
              <a:t>.</a:t>
            </a:r>
          </a:p>
          <a:p>
            <a:pPr>
              <a:spcBef>
                <a:spcPts val="0"/>
              </a:spcBef>
              <a:buNone/>
            </a:pPr>
            <a:r>
              <a:rPr lang="ru-RU" sz="1800" dirty="0" smtClean="0"/>
              <a:t>3. Перед заряжанием и укладкой в сумку гранаты и запалы необходимо </a:t>
            </a:r>
          </a:p>
          <a:p>
            <a:pPr>
              <a:spcBef>
                <a:spcPts val="0"/>
              </a:spcBef>
              <a:buNone/>
            </a:pPr>
            <a:r>
              <a:rPr lang="ru-RU" sz="1800" dirty="0" smtClean="0"/>
              <a:t>осматривать. </a:t>
            </a:r>
            <a:r>
              <a:rPr lang="ru-RU" sz="1800" dirty="0" smtClean="0">
                <a:solidFill>
                  <a:srgbClr val="0000CC"/>
                </a:solidFill>
              </a:rPr>
              <a:t>Корпус гранаты не должен иметь значительных вмятин и глубоко </a:t>
            </a:r>
          </a:p>
          <a:p>
            <a:pPr>
              <a:spcBef>
                <a:spcPts val="0"/>
              </a:spcBef>
              <a:buNone/>
            </a:pPr>
            <a:r>
              <a:rPr lang="ru-RU" sz="1800" dirty="0" smtClean="0">
                <a:solidFill>
                  <a:srgbClr val="0000CC"/>
                </a:solidFill>
              </a:rPr>
              <a:t>проникшей ржавчины. Трубка для запала и запал должны быть чистыми, без вмятин </a:t>
            </a:r>
          </a:p>
          <a:p>
            <a:pPr>
              <a:spcBef>
                <a:spcPts val="0"/>
              </a:spcBef>
              <a:buNone/>
            </a:pPr>
            <a:r>
              <a:rPr lang="ru-RU" sz="1800" dirty="0" smtClean="0">
                <a:solidFill>
                  <a:srgbClr val="0000CC"/>
                </a:solidFill>
              </a:rPr>
              <a:t>и ржавчины; концы предохранительной чеки должны быть разведены и не иметь </a:t>
            </a:r>
          </a:p>
          <a:p>
            <a:pPr>
              <a:spcBef>
                <a:spcPts val="0"/>
              </a:spcBef>
              <a:buNone/>
            </a:pPr>
            <a:r>
              <a:rPr lang="ru-RU" sz="1800" dirty="0" smtClean="0">
                <a:solidFill>
                  <a:srgbClr val="0000CC"/>
                </a:solidFill>
              </a:rPr>
              <a:t>трещин на загибах. Запалами с трещинами и зелёным налётом пользоваться нельзя</a:t>
            </a:r>
            <a:r>
              <a:rPr lang="ru-RU" sz="1800" dirty="0" smtClean="0"/>
              <a:t>;</a:t>
            </a:r>
          </a:p>
          <a:p>
            <a:pPr>
              <a:spcBef>
                <a:spcPts val="0"/>
              </a:spcBef>
              <a:buAutoNum type="arabicPeriod" startAt="3"/>
            </a:pPr>
            <a:r>
              <a:rPr lang="ru-RU" sz="1800" dirty="0" smtClean="0">
                <a:solidFill>
                  <a:srgbClr val="0000CC"/>
                </a:solidFill>
              </a:rPr>
              <a:t>При переноске гранаты надо оберегать её от толчков, ударов, огня, грязи и </a:t>
            </a:r>
          </a:p>
          <a:p>
            <a:pPr marL="0" indent="0">
              <a:spcBef>
                <a:spcPts val="0"/>
              </a:spcBef>
              <a:buNone/>
            </a:pPr>
            <a:r>
              <a:rPr lang="ru-RU" sz="1800" dirty="0" smtClean="0">
                <a:solidFill>
                  <a:srgbClr val="0000CC"/>
                </a:solidFill>
              </a:rPr>
              <a:t>сырости</a:t>
            </a:r>
            <a:r>
              <a:rPr lang="ru-RU" sz="1800" dirty="0" smtClean="0"/>
              <a:t>. Подмоченные и загрязнённые гранаты и запалы необходимо протереть и высушить под наблюдением командира; нельзя сушить их около огня;</a:t>
            </a:r>
          </a:p>
          <a:p>
            <a:pPr>
              <a:spcBef>
                <a:spcPts val="0"/>
              </a:spcBef>
              <a:buNone/>
            </a:pPr>
            <a:r>
              <a:rPr lang="ru-RU" sz="1800" dirty="0" smtClean="0"/>
              <a:t>4. </a:t>
            </a:r>
            <a:r>
              <a:rPr lang="ru-RU" sz="1800" dirty="0" smtClean="0">
                <a:solidFill>
                  <a:srgbClr val="0000CC"/>
                </a:solidFill>
              </a:rPr>
              <a:t>Разбирать боевые гранаты и устранять в них неисправности, переносить гранаты </a:t>
            </a:r>
          </a:p>
          <a:p>
            <a:pPr>
              <a:spcBef>
                <a:spcPts val="0"/>
              </a:spcBef>
              <a:buNone/>
            </a:pPr>
            <a:r>
              <a:rPr lang="ru-RU" sz="1800" dirty="0" smtClean="0">
                <a:solidFill>
                  <a:srgbClr val="0000CC"/>
                </a:solidFill>
              </a:rPr>
              <a:t>вне сумок (подвешенными за кольцо предохранительной чеки), а также трогать </a:t>
            </a:r>
          </a:p>
          <a:p>
            <a:pPr>
              <a:spcBef>
                <a:spcPts val="0"/>
              </a:spcBef>
              <a:buNone/>
            </a:pPr>
            <a:r>
              <a:rPr lang="ru-RU" sz="1800" dirty="0" smtClean="0">
                <a:solidFill>
                  <a:srgbClr val="0000CC"/>
                </a:solidFill>
              </a:rPr>
              <a:t>неразорвавшиеся гранаты </a:t>
            </a:r>
            <a:r>
              <a:rPr lang="ru-RU" sz="1800" b="1" dirty="0" smtClean="0">
                <a:solidFill>
                  <a:srgbClr val="0000CC"/>
                </a:solidFill>
              </a:rPr>
              <a:t>категорически запрещается</a:t>
            </a:r>
            <a:r>
              <a:rPr lang="ru-RU" sz="1800" dirty="0" smtClean="0">
                <a:solidFill>
                  <a:srgbClr val="0000CC"/>
                </a:solidFill>
              </a:rPr>
              <a:t>.</a:t>
            </a:r>
          </a:p>
          <a:p>
            <a:pPr>
              <a:spcBef>
                <a:spcPts val="0"/>
              </a:spcBef>
              <a:buNone/>
            </a:pPr>
            <a:endParaRPr lang="ru-RU" sz="1800" dirty="0"/>
          </a:p>
        </p:txBody>
      </p:sp>
    </p:spTree>
    <p:extLst>
      <p:ext uri="{BB962C8B-B14F-4D97-AF65-F5344CB8AC3E}">
        <p14:creationId xmlns:p14="http://schemas.microsoft.com/office/powerpoint/2010/main" val="5190607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a:noFill/>
        </p:spPr>
        <p:txBody>
          <a:bodyPr>
            <a:normAutofit/>
          </a:bodyPr>
          <a:lstStyle/>
          <a:p>
            <a:r>
              <a:rPr lang="ru-RU" sz="2000" b="1" dirty="0" smtClean="0">
                <a:solidFill>
                  <a:srgbClr val="FF0000"/>
                </a:solidFill>
                <a:cs typeface="Arial" pitchFamily="34" charset="0"/>
              </a:rPr>
              <a:t>Требования безопасности при обращении с гранатами</a:t>
            </a:r>
            <a:r>
              <a:rPr lang="en-US" sz="2000" b="1" dirty="0" smtClean="0">
                <a:solidFill>
                  <a:srgbClr val="FF0000"/>
                </a:solidFill>
                <a:cs typeface="Arial" pitchFamily="34" charset="0"/>
              </a:rPr>
              <a:t> </a:t>
            </a:r>
            <a:endParaRPr lang="ru-RU" sz="2000" dirty="0">
              <a:solidFill>
                <a:srgbClr val="FF0000"/>
              </a:solidFill>
            </a:endParaRPr>
          </a:p>
        </p:txBody>
      </p:sp>
      <p:sp>
        <p:nvSpPr>
          <p:cNvPr id="3" name="Содержимое 2"/>
          <p:cNvSpPr>
            <a:spLocks noGrp="1"/>
          </p:cNvSpPr>
          <p:nvPr>
            <p:ph idx="1"/>
          </p:nvPr>
        </p:nvSpPr>
        <p:spPr>
          <a:xfrm>
            <a:off x="457200" y="857232"/>
            <a:ext cx="8229600" cy="5268931"/>
          </a:xfrm>
          <a:solidFill>
            <a:schemeClr val="accent1">
              <a:lumMod val="40000"/>
              <a:lumOff val="60000"/>
            </a:schemeClr>
          </a:solidFill>
        </p:spPr>
        <p:txBody>
          <a:bodyPr>
            <a:normAutofit fontScale="92500"/>
          </a:bodyPr>
          <a:lstStyle/>
          <a:p>
            <a:pPr>
              <a:spcBef>
                <a:spcPts val="0"/>
              </a:spcBef>
              <a:buNone/>
            </a:pPr>
            <a:r>
              <a:rPr lang="ru-RU" sz="1600" dirty="0" smtClean="0"/>
              <a:t>При </a:t>
            </a:r>
            <a:r>
              <a:rPr lang="ru-RU" sz="1600" b="1" dirty="0" smtClean="0"/>
              <a:t>обучении метанию боевых гранат </a:t>
            </a:r>
            <a:r>
              <a:rPr lang="ru-RU" sz="1600" dirty="0" smtClean="0"/>
              <a:t>соблюдать следующие меры предосторожности:</a:t>
            </a:r>
          </a:p>
          <a:p>
            <a:pPr>
              <a:spcBef>
                <a:spcPts val="0"/>
              </a:spcBef>
              <a:buNone/>
            </a:pPr>
            <a:r>
              <a:rPr lang="ru-RU" sz="1600" dirty="0" smtClean="0">
                <a:solidFill>
                  <a:srgbClr val="0000CC"/>
                </a:solidFill>
              </a:rPr>
              <a:t>-   обучаемые должны быть в стальных шлемах;</a:t>
            </a:r>
          </a:p>
          <a:p>
            <a:pPr>
              <a:spcBef>
                <a:spcPts val="0"/>
              </a:spcBef>
              <a:buNone/>
            </a:pPr>
            <a:r>
              <a:rPr lang="ru-RU" sz="1600" dirty="0" smtClean="0"/>
              <a:t>-   </a:t>
            </a:r>
            <a:r>
              <a:rPr lang="ru-RU" sz="1600" dirty="0" smtClean="0">
                <a:solidFill>
                  <a:srgbClr val="0000CC"/>
                </a:solidFill>
              </a:rPr>
              <a:t>перед заряжанием осмотреть гранаты  и  запалы;  в  случае обнаружения неисправностей </a:t>
            </a:r>
          </a:p>
          <a:p>
            <a:pPr>
              <a:spcBef>
                <a:spcPts val="0"/>
              </a:spcBef>
              <a:buNone/>
            </a:pPr>
            <a:r>
              <a:rPr lang="ru-RU" sz="1600" dirty="0" smtClean="0">
                <a:solidFill>
                  <a:srgbClr val="0000CC"/>
                </a:solidFill>
              </a:rPr>
              <a:t>доложить командиру;</a:t>
            </a:r>
          </a:p>
          <a:p>
            <a:pPr>
              <a:spcBef>
                <a:spcPts val="0"/>
              </a:spcBef>
              <a:buNone/>
            </a:pPr>
            <a:r>
              <a:rPr lang="ru-RU" sz="1600" dirty="0" smtClean="0">
                <a:solidFill>
                  <a:srgbClr val="0000CC"/>
                </a:solidFill>
              </a:rPr>
              <a:t>-  метание осколочной оборонительной и противотанковой гранат производить  из  окопа  или из-</a:t>
            </a:r>
          </a:p>
          <a:p>
            <a:pPr>
              <a:spcBef>
                <a:spcPts val="0"/>
              </a:spcBef>
              <a:buNone/>
            </a:pPr>
            <a:r>
              <a:rPr lang="ru-RU" sz="1600" dirty="0" smtClean="0">
                <a:solidFill>
                  <a:srgbClr val="0000CC"/>
                </a:solidFill>
              </a:rPr>
              <a:t>за  укрытия, не пробиваемого осколками, под руководством офицера;</a:t>
            </a:r>
          </a:p>
          <a:p>
            <a:pPr>
              <a:spcBef>
                <a:spcPts val="0"/>
              </a:spcBef>
              <a:buNone/>
            </a:pPr>
            <a:r>
              <a:rPr lang="ru-RU" sz="1600" dirty="0" smtClean="0"/>
              <a:t>-  </a:t>
            </a:r>
            <a:r>
              <a:rPr lang="ru-RU" sz="1600" dirty="0" smtClean="0">
                <a:solidFill>
                  <a:srgbClr val="0000CC"/>
                </a:solidFill>
              </a:rPr>
              <a:t>при метании одним обучаемым нескольких гранат каждую последующую  гранату  бросать  по  </a:t>
            </a:r>
          </a:p>
          <a:p>
            <a:pPr>
              <a:spcBef>
                <a:spcPts val="0"/>
              </a:spcBef>
              <a:buNone/>
            </a:pPr>
            <a:r>
              <a:rPr lang="ru-RU" sz="1600" dirty="0" smtClean="0">
                <a:solidFill>
                  <a:srgbClr val="0000CC"/>
                </a:solidFill>
              </a:rPr>
              <a:t>истечении  </a:t>
            </a:r>
            <a:r>
              <a:rPr lang="ru-RU" sz="1600" b="1" dirty="0" smtClean="0">
                <a:solidFill>
                  <a:srgbClr val="0000CC"/>
                </a:solidFill>
              </a:rPr>
              <a:t>не  менее  5  с</a:t>
            </a:r>
            <a:r>
              <a:rPr lang="ru-RU" sz="1600" dirty="0" smtClean="0">
                <a:solidFill>
                  <a:srgbClr val="0000CC"/>
                </a:solidFill>
              </a:rPr>
              <a:t>  после взрыва предыдущей;</a:t>
            </a:r>
          </a:p>
          <a:p>
            <a:pPr>
              <a:spcBef>
                <a:spcPts val="0"/>
              </a:spcBef>
              <a:buNone/>
            </a:pPr>
            <a:r>
              <a:rPr lang="ru-RU" sz="1600" dirty="0" smtClean="0">
                <a:solidFill>
                  <a:srgbClr val="0000CC"/>
                </a:solidFill>
              </a:rPr>
              <a:t>-  если граната не была брошена (предохранительная чека не вынималась),   разряжание   ее   </a:t>
            </a:r>
          </a:p>
          <a:p>
            <a:pPr>
              <a:spcBef>
                <a:spcPts val="0"/>
              </a:spcBef>
              <a:buNone/>
            </a:pPr>
            <a:r>
              <a:rPr lang="ru-RU" sz="1600" dirty="0" smtClean="0">
                <a:solidFill>
                  <a:srgbClr val="0000CC"/>
                </a:solidFill>
              </a:rPr>
              <a:t>производить  только   по   команде   и под непосредственным наблюдением командира;</a:t>
            </a:r>
          </a:p>
          <a:p>
            <a:pPr lvl="0">
              <a:spcBef>
                <a:spcPts val="0"/>
              </a:spcBef>
              <a:buNone/>
            </a:pPr>
            <a:r>
              <a:rPr lang="ru-RU" sz="1600" dirty="0" smtClean="0"/>
              <a:t>-  вести учет неразорвавшихся гранат и отмечать места их падения красными флажками; по </a:t>
            </a:r>
          </a:p>
          <a:p>
            <a:pPr lvl="0">
              <a:spcBef>
                <a:spcPts val="0"/>
              </a:spcBef>
              <a:buNone/>
            </a:pPr>
            <a:r>
              <a:rPr lang="ru-RU" sz="1600" dirty="0" smtClean="0"/>
              <a:t>окончании метания неразорвавшиеся гранаты уничтожить подрывом на месте падения согласно </a:t>
            </a:r>
          </a:p>
          <a:p>
            <a:pPr lvl="0">
              <a:spcBef>
                <a:spcPts val="0"/>
              </a:spcBef>
              <a:buNone/>
            </a:pPr>
            <a:r>
              <a:rPr lang="ru-RU" sz="1600" dirty="0" smtClean="0"/>
              <a:t>правилам, изложенным в Руководстве по хранению и сбережению артиллерийского вооружения </a:t>
            </a:r>
          </a:p>
          <a:p>
            <a:pPr lvl="0">
              <a:spcBef>
                <a:spcPts val="0"/>
              </a:spcBef>
              <a:buNone/>
            </a:pPr>
            <a:r>
              <a:rPr lang="ru-RU" sz="1600" dirty="0" smtClean="0"/>
              <a:t>к боеприпасов в войсках; подрыв гранат (запалов) организует командир части;</a:t>
            </a:r>
          </a:p>
          <a:p>
            <a:pPr>
              <a:spcBef>
                <a:spcPts val="0"/>
              </a:spcBef>
              <a:buNone/>
            </a:pPr>
            <a:r>
              <a:rPr lang="ru-RU" sz="1600" dirty="0" smtClean="0"/>
              <a:t>-  район метания ручных гранат оцеплять в радиусе </a:t>
            </a:r>
            <a:r>
              <a:rPr lang="ru-RU" sz="1600" b="1" dirty="0" smtClean="0"/>
              <a:t>не менее 300 м</a:t>
            </a:r>
            <a:r>
              <a:rPr lang="ru-RU" sz="1600" dirty="0" smtClean="0"/>
              <a:t>;</a:t>
            </a:r>
          </a:p>
          <a:p>
            <a:pPr>
              <a:spcBef>
                <a:spcPts val="0"/>
              </a:spcBef>
              <a:buNone/>
            </a:pPr>
            <a:r>
              <a:rPr lang="ru-RU" sz="1600" dirty="0" smtClean="0"/>
              <a:t>-  личный   состав,   не   занятый   метанием   гранат,   отводить   в укрытие   или   на   безопасное   </a:t>
            </a:r>
          </a:p>
          <a:p>
            <a:pPr>
              <a:spcBef>
                <a:spcPts val="0"/>
              </a:spcBef>
              <a:buNone/>
            </a:pPr>
            <a:r>
              <a:rPr lang="ru-RU" sz="1600" dirty="0" smtClean="0"/>
              <a:t>удаление   от   огневого    рубежа   (не ближе 350 м);</a:t>
            </a:r>
          </a:p>
          <a:p>
            <a:pPr>
              <a:spcBef>
                <a:spcPts val="0"/>
              </a:spcBef>
              <a:buNone/>
            </a:pPr>
            <a:r>
              <a:rPr lang="ru-RU" sz="1600" dirty="0" smtClean="0"/>
              <a:t>-  исходное положение для метания гранат обозначать белыми флажками, огневой рубеж  -  </a:t>
            </a:r>
          </a:p>
          <a:p>
            <a:pPr>
              <a:spcBef>
                <a:spcPts val="0"/>
              </a:spcBef>
              <a:buNone/>
            </a:pPr>
            <a:r>
              <a:rPr lang="ru-RU" sz="1600" dirty="0" smtClean="0"/>
              <a:t>красными;</a:t>
            </a:r>
          </a:p>
          <a:p>
            <a:pPr>
              <a:spcBef>
                <a:spcPts val="0"/>
              </a:spcBef>
              <a:buNone/>
            </a:pPr>
            <a:r>
              <a:rPr lang="ru-RU" sz="1600" dirty="0" smtClean="0"/>
              <a:t>-  пункт выдачи гранат и запалов оборудовать в  укрытии не ближе 25 м от исходного положения.</a:t>
            </a:r>
          </a:p>
          <a:p>
            <a:pPr>
              <a:lnSpc>
                <a:spcPct val="110000"/>
              </a:lnSpc>
              <a:spcBef>
                <a:spcPts val="0"/>
              </a:spcBef>
            </a:pPr>
            <a:endParaRPr lang="ru-RU" sz="1600" dirty="0"/>
          </a:p>
        </p:txBody>
      </p:sp>
    </p:spTree>
    <p:extLst>
      <p:ext uri="{BB962C8B-B14F-4D97-AF65-F5344CB8AC3E}">
        <p14:creationId xmlns:p14="http://schemas.microsoft.com/office/powerpoint/2010/main" val="25355074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lstStyle/>
          <a:p>
            <a:r>
              <a:rPr lang="ru-RU" sz="2800" b="1" dirty="0" smtClean="0">
                <a:solidFill>
                  <a:srgbClr val="FF0000"/>
                </a:solidFill>
              </a:rPr>
              <a:t>Литература</a:t>
            </a:r>
            <a:endParaRPr lang="ru-RU" sz="2800" b="1" dirty="0">
              <a:solidFill>
                <a:srgbClr val="FF0000"/>
              </a:solidFill>
            </a:endParaRPr>
          </a:p>
        </p:txBody>
      </p:sp>
      <p:sp>
        <p:nvSpPr>
          <p:cNvPr id="3" name="Объект 2"/>
          <p:cNvSpPr>
            <a:spLocks noGrp="1"/>
          </p:cNvSpPr>
          <p:nvPr>
            <p:ph idx="1"/>
          </p:nvPr>
        </p:nvSpPr>
        <p:spPr>
          <a:xfrm>
            <a:off x="251520" y="980728"/>
            <a:ext cx="8712968" cy="5145435"/>
          </a:xfrm>
        </p:spPr>
        <p:txBody>
          <a:bodyPr>
            <a:normAutofit/>
          </a:bodyPr>
          <a:lstStyle/>
          <a:p>
            <a:pPr marL="0" indent="0">
              <a:buNone/>
            </a:pPr>
            <a:r>
              <a:rPr lang="ru-RU" sz="2000" dirty="0"/>
              <a:t>1. Курс стрельб из стрелкового оружия, боевых машин и танков ВС РФ (КС СО БМ и Т – 2003) . М.- Воениздат, 2006 г.-44-87 с.</a:t>
            </a:r>
          </a:p>
          <a:p>
            <a:pPr marL="0" indent="0">
              <a:buNone/>
            </a:pPr>
            <a:r>
              <a:rPr lang="ru-RU" sz="2000" dirty="0"/>
              <a:t>2. </a:t>
            </a:r>
            <a:r>
              <a:rPr lang="ru-RU" sz="2000" dirty="0" smtClean="0"/>
              <a:t>Руководство </a:t>
            </a:r>
            <a:r>
              <a:rPr lang="ru-RU" sz="2000" dirty="0"/>
              <a:t>по 5,45 –мм автомату Калашникова АК-74. – М.: Воениздат, 1986.-158 с.</a:t>
            </a:r>
          </a:p>
          <a:p>
            <a:pPr marL="0" indent="0">
              <a:buNone/>
            </a:pPr>
            <a:r>
              <a:rPr lang="ru-RU" sz="2000" dirty="0" smtClean="0"/>
              <a:t>3. </a:t>
            </a:r>
            <a:r>
              <a:rPr lang="ru-RU" sz="2000" dirty="0"/>
              <a:t>Наставление по стрелковому делу. Основы стрельбы из стрелкового оружия. М. :Воениздат, 1986. – 176 с.</a:t>
            </a:r>
          </a:p>
          <a:p>
            <a:pPr marL="0" indent="0">
              <a:buNone/>
            </a:pPr>
            <a:r>
              <a:rPr lang="ru-RU" sz="2000" dirty="0" smtClean="0"/>
              <a:t>4. Сборник </a:t>
            </a:r>
            <a:r>
              <a:rPr lang="ru-RU" sz="2000" dirty="0"/>
              <a:t>нормативов по боевой подготовке Сухопутных войск. Книга 1. М. </a:t>
            </a:r>
            <a:r>
              <a:rPr lang="ru-RU" sz="2000" dirty="0" smtClean="0"/>
              <a:t>Воениздат</a:t>
            </a:r>
            <a:r>
              <a:rPr lang="ru-RU" sz="2000" dirty="0"/>
              <a:t>, 1991. – 276 с.</a:t>
            </a:r>
          </a:p>
          <a:p>
            <a:pPr marL="0" indent="0">
              <a:buNone/>
            </a:pPr>
            <a:r>
              <a:rPr lang="ru-RU" sz="2000" dirty="0" smtClean="0"/>
              <a:t>5.  Методика </a:t>
            </a:r>
            <a:r>
              <a:rPr lang="ru-RU" sz="2000" dirty="0"/>
              <a:t>огневой подготовки мотострелковых подразделений ./ Учебное пособие. М.: :Воениздат, 1978. -328 с.</a:t>
            </a:r>
          </a:p>
          <a:p>
            <a:pPr marL="0" indent="0">
              <a:buNone/>
            </a:pPr>
            <a:r>
              <a:rPr lang="ru-RU" sz="2000" dirty="0" smtClean="0"/>
              <a:t>6.  Учебник </a:t>
            </a:r>
            <a:r>
              <a:rPr lang="ru-RU" sz="2000" dirty="0"/>
              <a:t>сержанта мотострелковых войск. М.: Воениздат, 2003 г.</a:t>
            </a:r>
          </a:p>
          <a:p>
            <a:pPr marL="457200" indent="-457200">
              <a:buAutoNum type="arabicPeriod" startAt="7"/>
            </a:pPr>
            <a:r>
              <a:rPr lang="ru-RU" sz="2000" dirty="0" smtClean="0"/>
              <a:t>Огневая </a:t>
            </a:r>
            <a:r>
              <a:rPr lang="ru-RU" sz="2000" dirty="0"/>
              <a:t>подготовка / Учебное пособие. М.: Воениздат 1978 г. -336 </a:t>
            </a:r>
            <a:r>
              <a:rPr lang="ru-RU" sz="2000" dirty="0" smtClean="0"/>
              <a:t>с.</a:t>
            </a:r>
          </a:p>
          <a:p>
            <a:pPr marL="457200" indent="-457200">
              <a:buAutoNum type="arabicPeriod" startAt="7"/>
            </a:pPr>
            <a:r>
              <a:rPr lang="ru-RU" sz="2000" dirty="0" smtClean="0"/>
              <a:t>Правила </a:t>
            </a:r>
            <a:r>
              <a:rPr lang="ru-RU" sz="2000" dirty="0"/>
              <a:t>стрельбы из стрелкового оружия и боевых машин. М: Воениздат, 1992 г.</a:t>
            </a:r>
          </a:p>
          <a:p>
            <a:endParaRPr lang="ru-RU" sz="2000" dirty="0"/>
          </a:p>
        </p:txBody>
      </p:sp>
    </p:spTree>
    <p:extLst>
      <p:ext uri="{BB962C8B-B14F-4D97-AF65-F5344CB8AC3E}">
        <p14:creationId xmlns:p14="http://schemas.microsoft.com/office/powerpoint/2010/main" val="23095958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2060</TotalTime>
  <Words>5457</Words>
  <Application>Microsoft Office PowerPoint</Application>
  <PresentationFormat>Экран (4:3)</PresentationFormat>
  <Paragraphs>922</Paragraphs>
  <Slides>100</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100</vt:i4>
      </vt:variant>
    </vt:vector>
  </HeadingPairs>
  <TitlesOfParts>
    <vt:vector size="107" baseType="lpstr">
      <vt:lpstr>Arial</vt:lpstr>
      <vt:lpstr>Calibri</vt:lpstr>
      <vt:lpstr>Courier New</vt:lpstr>
      <vt:lpstr>Symbol</vt:lpstr>
      <vt:lpstr>Tahoma</vt:lpstr>
      <vt:lpstr>Times New Roman</vt:lpstr>
      <vt:lpstr>Тема Office</vt:lpstr>
      <vt:lpstr>Огневая подготовка</vt:lpstr>
      <vt:lpstr>   </vt:lpstr>
      <vt:lpstr>Учебные вопросы</vt:lpstr>
      <vt:lpstr>Презентация PowerPoint</vt:lpstr>
      <vt:lpstr>Презентация PowerPoint</vt:lpstr>
      <vt:lpstr>Презентация PowerPoint</vt:lpstr>
      <vt:lpstr>Автомат Калашникова на гербах и флагах иностранных государств</vt:lpstr>
      <vt:lpstr>Эволюция автомата Калашникова</vt:lpstr>
      <vt:lpstr>Сравнительные характеристики автоматов Калашникова</vt:lpstr>
      <vt:lpstr>Презентация PowerPoint</vt:lpstr>
      <vt:lpstr>Презентация PowerPoint</vt:lpstr>
      <vt:lpstr>5,45 мм ручной пулемёт РПК-74 </vt:lpstr>
      <vt:lpstr>5,45 мм автомат АК-74 со штык-ножом</vt:lpstr>
      <vt:lpstr>5,45 мм автомат АК-74 с ночным прицелом и  подствольным гранатометом ГП-25</vt:lpstr>
      <vt:lpstr>Основные боевые характеристики АКМ-74 и РПК-74</vt:lpstr>
      <vt:lpstr> Основные боевые характеристики АКМ-74 и РПК-74  </vt:lpstr>
      <vt:lpstr>Общее устройство автомата АК-74</vt:lpstr>
      <vt:lpstr>Назначение частей и механизмов автомата АК-74 </vt:lpstr>
      <vt:lpstr>Назначение частей и механизмов автомата АК-74 </vt:lpstr>
      <vt:lpstr>Ствол автомата АК-74</vt:lpstr>
      <vt:lpstr>Ствол автомата АК-74</vt:lpstr>
      <vt:lpstr>Дульный тормоз-компенсатор и пламегаситель</vt:lpstr>
      <vt:lpstr>Ствольная коробка </vt:lpstr>
      <vt:lpstr>Крышка ствольной коробки </vt:lpstr>
      <vt:lpstr>Приклад и пистолетная рукоятка </vt:lpstr>
      <vt:lpstr>Приклад и пистолетная рукоятка </vt:lpstr>
      <vt:lpstr>Возвратный механизм </vt:lpstr>
      <vt:lpstr>Затворная рама с газовым поршнем.</vt:lpstr>
      <vt:lpstr>Затвор</vt:lpstr>
      <vt:lpstr>Газовая трубка со ствольной накладкой </vt:lpstr>
      <vt:lpstr>Ударно-спусковой механизм</vt:lpstr>
      <vt:lpstr>Магазин</vt:lpstr>
      <vt:lpstr>Штык-нож</vt:lpstr>
      <vt:lpstr>Ножны</vt:lpstr>
      <vt:lpstr>Основание мушки</vt:lpstr>
      <vt:lpstr>Прицельное приспособление   </vt:lpstr>
      <vt:lpstr>Порядок неполной разборки и сборки автомата АК-74</vt:lpstr>
      <vt:lpstr>Порядок неполной разборки и сборки автомата АК-74</vt:lpstr>
      <vt:lpstr>Презентация PowerPoint</vt:lpstr>
      <vt:lpstr>Презентация PowerPoint</vt:lpstr>
      <vt:lpstr>Презентация PowerPoint</vt:lpstr>
      <vt:lpstr>Вопрос № 3.  Возможные задержки при стрельбе из автомата, их причины и способы устранения. </vt:lpstr>
      <vt:lpstr>Презентация PowerPoint</vt:lpstr>
      <vt:lpstr>Презентация PowerPoint</vt:lpstr>
      <vt:lpstr>Презентация PowerPoint</vt:lpstr>
      <vt:lpstr>Введение</vt:lpstr>
      <vt:lpstr>Пистолеты, принятые на вооружение силовыми ведомствами структурах РФ</vt:lpstr>
      <vt:lpstr>                                    3.1  Назначение  9 мм пистолета ПМ</vt:lpstr>
      <vt:lpstr>                                      3.2  Общее устройство 9 мм пистолета ПМ</vt:lpstr>
      <vt:lpstr>Презентация PowerPoint</vt:lpstr>
      <vt:lpstr>Общий вид 9 мм патрона и его устройство</vt:lpstr>
      <vt:lpstr>3.3  Тактико-технические характеристики  9 мм пистолета ПМ</vt:lpstr>
      <vt:lpstr>3.4  Принцип работы частей и механизмов ПМ</vt:lpstr>
      <vt:lpstr>Работа частей и механизмов ПМ при заряжании (продолжение)</vt:lpstr>
      <vt:lpstr>Положение частей и механизмов пистолета Макарова перед выстрелом </vt:lpstr>
      <vt:lpstr>Работа частей и механизмов пистолета Макарова после выстрела</vt:lpstr>
      <vt:lpstr>Работа частей и механизмов пистолета Макарова после выстрела (продолжение)</vt:lpstr>
      <vt:lpstr>Работа частей и механизмов пистолета Макарова после выстрела (продолжение) </vt:lpstr>
      <vt:lpstr>3.5   Порядок неполной разборки и сборки пистолета ПМ</vt:lpstr>
      <vt:lpstr>3.6  Приёмы стрельбы из пистолета ПМ </vt:lpstr>
      <vt:lpstr>1. Изготовка к стрельбе  (продолжение) </vt:lpstr>
      <vt:lpstr>1. Изготовка к стрельбе  (продолжение) </vt:lpstr>
      <vt:lpstr>1. Изготовка к стрельбе  (продолжение) </vt:lpstr>
      <vt:lpstr>2. Производство выстрела  </vt:lpstr>
      <vt:lpstr>3. Прекращение стрельбы</vt:lpstr>
      <vt:lpstr>3. Прекращение стрельбы (продолжение)</vt:lpstr>
      <vt:lpstr>3. Прекращение стрельбы (продолжение)</vt:lpstr>
      <vt:lpstr>Нормативы № 13, № 14  Курса стрельб </vt:lpstr>
      <vt:lpstr> Тема № 4.  Боеприпасы и  ручные гранаты </vt:lpstr>
      <vt:lpstr>Учебные вопросы</vt:lpstr>
      <vt:lpstr> Вопрос 1. Назначение, боевые свойства,  общее устройство, поражающее действие ручных осколочных  гранат.     </vt:lpstr>
      <vt:lpstr>Презентация PowerPoint</vt:lpstr>
      <vt:lpstr>Ручные осколочные гранаты</vt:lpstr>
      <vt:lpstr>Винтовочные гранаты</vt:lpstr>
      <vt:lpstr>Пистолетные гранаты</vt:lpstr>
      <vt:lpstr>Подствольно-гранатометные гранаты</vt:lpstr>
      <vt:lpstr>Назначение ручных осколочных гранат РГД-5, Ф-1, РГН, РГО.</vt:lpstr>
      <vt:lpstr>Презентация PowerPoint</vt:lpstr>
      <vt:lpstr>Основные боевые характеристики ручных осколочных  гранат</vt:lpstr>
      <vt:lpstr>Общее устройство ручных  осколочных гранат </vt:lpstr>
      <vt:lpstr>Презентация PowerPoint</vt:lpstr>
      <vt:lpstr>Ручная граната РГН</vt:lpstr>
      <vt:lpstr>Ручная  граната РГО</vt:lpstr>
      <vt:lpstr> Устройство запала УЗРГМ </vt:lpstr>
      <vt:lpstr>Устройство запала УЗРГМ </vt:lpstr>
      <vt:lpstr>Ударно-дистанционный запал (УДЗ) </vt:lpstr>
      <vt:lpstr>Ударно-дистанционный запал (УДЗ) </vt:lpstr>
      <vt:lpstr> Вопрос 2. Назначение, боевые свойства,  общее устройство, поражающее действие ручных кумулятивных  гранат.     </vt:lpstr>
      <vt:lpstr>Презентация PowerPoint</vt:lpstr>
      <vt:lpstr> Общее устройство ручных кумулятивных  гранат РКГ-3     </vt:lpstr>
      <vt:lpstr>Устройство ручных осколочных гранат  РКГ-3</vt:lpstr>
      <vt:lpstr>  Вопрос 3. Осмотр и подготовка к боевому применению  ручных осколочных и кумулятивных гранат.      </vt:lpstr>
      <vt:lpstr> Вопрос № 4.   Работа частей и механизмов ручных осколочных гранат  РГД-5, Ф-1, РГО, РГН. Требования безопасности, при обращении с гранатами. </vt:lpstr>
      <vt:lpstr>Презентация PowerPoint</vt:lpstr>
      <vt:lpstr>Презентация PowerPoint</vt:lpstr>
      <vt:lpstr>Вопрос № 3.   Работа частей и механизмов ручных осколочных гранат  РГД-5, Ф-1, РГО, РГН (продолжение)</vt:lpstr>
      <vt:lpstr>Требования безопасности при обращении с гранатами.</vt:lpstr>
      <vt:lpstr>Требования безопасности при обращении с гранатами </vt:lpstr>
      <vt:lpstr>Литература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 1:  Материальная часть стрелкового оружия и ручных осколочных гранат</dc:title>
  <dc:creator>ВК</dc:creator>
  <cp:lastModifiedBy>Прокофьев</cp:lastModifiedBy>
  <cp:revision>188</cp:revision>
  <dcterms:created xsi:type="dcterms:W3CDTF">2013-03-13T08:19:05Z</dcterms:created>
  <dcterms:modified xsi:type="dcterms:W3CDTF">2018-09-14T05:24:27Z</dcterms:modified>
</cp:coreProperties>
</file>