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7" r:id="rId41"/>
    <p:sldId id="298" r:id="rId42"/>
    <p:sldId id="299" r:id="rId43"/>
    <p:sldId id="296" r:id="rId44"/>
    <p:sldId id="295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5" r:id="rId59"/>
    <p:sldId id="313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4" r:id="rId68"/>
    <p:sldId id="325" r:id="rId69"/>
    <p:sldId id="326" r:id="rId7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CC"/>
    <a:srgbClr val="FFCCCC"/>
    <a:srgbClr val="CCFFCC"/>
    <a:srgbClr val="FFCCFF"/>
    <a:srgbClr val="CCECFF"/>
    <a:srgbClr val="CCFFFF"/>
    <a:srgbClr val="FFFFCC"/>
    <a:srgbClr val="DF05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ECEA-62BB-4772-88E3-671AD1FE52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7DFA9-BC5C-4E94-80F4-01DFA944BD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6585D-0FDE-4777-9244-FDA7920616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625E-400A-4BB6-BA86-7C46D1629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9B69-3FB3-4982-8643-D956C8362A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D515C-671D-4748-AE93-450308391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FDC0D-B4B3-4123-B226-D544F65D73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48F55-4154-41EA-A47B-630019788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CA7C3-975B-4565-ADD0-C630A3E3DA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0D1FFDE-3505-4831-9AD3-8C6BA3CE9B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E6D13-A21C-415B-A2F6-EE6F8D43C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7AAC0E3-8090-49F8-9DFB-7AC56199A7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5&amp;text=%D1%80%D0%B5%D0%B0%D0%BA%D1%86%D0%B8%D1%8F%20%D0%B7%D1%80%D0%B0%D1%87%D0%BA%D0%B0%20%D0%BD%D0%B0%20%D1%81%D0%B2%D0%B5%D1%82&amp;spsite=sakhpso.h11.ru&amp;img_url=sakhpso.h11.ru/spas/med/pmp/priznak/image160.gif&amp;rpt=sim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280&amp;ed=1&amp;text=%D0%BA%D0%BB%D0%B8%D0%BD%D0%B8%D1%87%D0%B5%D1%81%D0%BA%D0%B0%D1%8F%20%D1%81%D0%BC%D0%B5%D1%80%D1%82%D1%8C&amp;spsite=www.transform.ru&amp;img_url=www.transform.ru/pages/question&amp;answer/1popov/1popov4.gif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labstend.ru/site/index/folies/school/ls/p0072.gi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labstend.ru/site/index/folies/school/ls/p0072.gi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otryd21.narod.ru/razdel/medik/SLR/image00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tryd21.narod.ru/razdel/medik/SLR/image008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otryd21.narod.ru/razdel/medik/SLR/image007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82&amp;ed=1&amp;text=%D0%B5%D1%81%D1%82%D1%8C%20%D0%B4%D1%8B%D1%85%D0%B0%D0%BD%D0%B8%D0%B5?&amp;spsite=www.detki.biz&amp;img_url=www.refsight.ru/Voennoe_delo_i_grajdanskaja_oborona/refimg/3/56/25/html/img39.jpg&amp;rpt=simag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p=27&amp;text=%D0%BD%D0%B0%D1%80%D1%83%D0%B6%D0%BD%D1%8B%D0%B9%20%D0%BC%D0%B0%D1%81%D1%81%D0%B0%D0%B6%20%D1%81%D0%B5%D1%80%D0%B4%D1%86%D0%B0&amp;spsite=www.base.polstr.ru&amp;img_url=www.base.polstr.ru/ps/red/mat/000834/276-ris4a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edinfo.ru/img/1ris3.gi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labstend.ru/site/index/folies/school/ls/p0072.gi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89&amp;ed=1&amp;text=%D0%B4%D0%BE%20%D0%B2%D1%80%D0%B0%D1%87%D0%B0&amp;spsite=base.safework.ru&amp;img_url=base.safework.ru/safework?SetPict.gif&amp;nd=444400048&amp;nh=0&amp;pictid=010000006D01&amp;abs=&amp;crc=&amp;rpt=simag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p=51&amp;ed=1&amp;text=%D1%80%D0%B0%D0%BD%D0%B5%D0%BD%D0%B8%D1%8F&amp;spsite=medarticle.moslek.ru&amp;img_url=medarticle.moslek.ru/images/14809.jpg&amp;rpt=simag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p=233&amp;ed=1&amp;text=%D1%80%D0%B0%D0%BD%D0%B5%D0%BD%D0%B8%D1%8F&amp;spsite=www.turtsia.ru&amp;img_url=doktor-end.narod.ru/neotlojka/ihelpers/pdnp-images/big/image022.jpg&amp;rpt=simag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37&amp;ed=1&amp;text=%D0%BD%D0%B5%20%D0%BD%D0%B0%D0%B2%D1%80%D0%B5%D0%B4%D0%B8&amp;spsite=www.simoron.ru&amp;img_url=magicus.ucoz.ru/04_02_01.jpg&amp;rpt=simag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p=26&amp;text=%D0%B4%D0%B0%D1%82%D1%8C%20%D0%BD%D0%B0%D1%88%D0%B0%D1%82%D1%8B%D1%80%D1%8C&amp;spsite=www.a-ivanov.ru&amp;img_url=www.gifpark.ru/Gifs/SMILES/2/36_12_11.gif&amp;rpt=simag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p=128&amp;ed=1&amp;text=%D0%BF%D0%BE%D0%BB%D0%BE%D0%B6%D0%B8%D1%82%D1%8C%20%D0%BF%D0%BE%D1%81%D1%82%D1%80%D0%B0%D0%B4%D0%B0%D0%B2%D1%88%D0%B5%D0%B3%D0%BE&amp;spsite=www.rscup.ru&amp;img_url=www.rscup.ru/pics/ex_imgs/015.jpg&amp;rpt=simag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p=24&amp;ed=1&amp;text=%D0%B2%D0%B0%D1%82%D0%BD%D0%BE-%D0%BC%D0%B0%D1%80%D0%BB%D0%B5%D0%B2%D0%B0%D1%8F%20%D0%BF%D0%BE%D0%B2%D1%8F%D0%B7%D0%BA%D0%B0&amp;spsite=www.medprof.ural.ru&amp;img_url=www.medprof.ural.ru/gallery/rany_1.png&amp;rpt=simag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images.yandex.ru/yandsearch?p=2&amp;text=%D0%BF%D1%80%D0%BE%D0%BD%D0%B8%D0%BA%D0%B0%D1%8E%D1%89%D0%B5%D0%B5%20%D1%80%D0%B0%D0%BD%D0%B5%D0%BD%D0%B8%D0%B5%20%D0%B3%D1%80%D1%83%D0%B4%D0%BD%D0%BE%D0%B9%20%D0%BA%D0%BB%D0%B5%D1%82%D0%BA%D0%B8&amp;spsite=www.medprof.ural.ru&amp;img_url=www.medprof.ural.ru/gallery/trgr_1.pn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20&amp;ed=1&amp;text=%D1%82%D1%80%D0%B0%D0%BD%D1%81%D0%BF%D0%BE%D1%80%D1%82%D0%B8%D1%80%D0%BE%D0%B2%D0%BA%D0%B0%20%D0%BF%D0%BE%D1%81%D1%82%D1%80%D0%B0%D0%B4%D0%B0%D0%B2%D1%88%D0%B8%D1%85&amp;spsite=medarticle.moslek.ru&amp;img_url=medarticle.moslek.ru/images/41972.jpg&amp;rpt=simage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p=161&amp;ed=1&amp;text=%D1%82%D1%80%D0%B0%D0%BD%D1%81%D0%BF%D0%BE%D1%80%D1%82%D0%B8%D1%80%D0%BE%D0%B2%D0%BA%D0%B0%20%D0%BF%D0%BE%D1%81%D1%82%D1%80%D0%B0%D0%B4%D0%B0%D0%B2%D1%88%D0%B8%D1%85&amp;spsite=avto.kh.ua&amp;img_url=avto.kh.ua/img/5020.gif&amp;rpt=simage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yandex.ru/yandsearch?p=30&amp;text=%D0%B9%D0%BE%D0%B4%20%D0%BD%D0%B0%20%D0%BF%D0%B0%D0%BB%D1%8C%D1%86%D0%B0%D1%85&amp;spsite=www.4you.kz&amp;img_url=www.4you.kz/images/stories/reviews/sovety/0704081/1.jpg&amp;rpt=simag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yandsearch?p=2&amp;serverurl=ihelpers.narod.ru&amp;text=%D1%80%D0%B0%D0%BD%D0%B5%D0%BD%D0%B8%D1%8F&amp;spsite=ihelpers.narod.ru&amp;img_url=www.medpunkt-help.com/portal/fileadmin/photo/image034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p=3&amp;serverurl=medarticle.moslek.ru&amp;text=%D1%80%D0%B0%D0%BD%D0%B5%D0%BD%D0%B8%D1%8F&amp;spsite=medarticle.moslek.ru&amp;img_url=www.medpunkt-help.com/portal/fileadmin/photo/image040.jpg&amp;rpt=simage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images.yandex.ru/yandsearch?p=3&amp;serverurl=www.sarbin.ru&amp;text=%D1%82%D1%80%D0%B0%D0%BD%D1%81%D0%BF%D0%BE%D1%80%D1%82%D0%B8%D1%80%D0%BE%D0%B2%D0%BA%D0%B0%20%D0%BF%D0%BE%D1%81%D1%82%D1%80%D0%B0%D0%B4%D0%B0%D0%B2%D1%88%D0%B8%D1%85&amp;spsite=www.sarbin.ru&amp;img_url=www.sarbin.ru/ScoutSite/Site/2tourism/images/first_aid/aidweb_09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images.yandex.ru/yandsearch?p=3&amp;serverurl=1aid.by.ru&amp;text=%D0%BA%D1%80%D0%BE%D0%B2%D0%BE%D1%82%D0%B5%D1%87%D0%B5%D0%BD%D0%B8%D1%8F&amp;spsite=1aid.by.ru&amp;img_url=1aid.by.ru/images/image034.jpg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129&amp;ed=1&amp;text=%D0%B4%D0%BE%20%D0%B2%D1%80%D0%B0%D1%87%D0%B0&amp;spsite=www.cdl.ru&amp;img_url=www.cdl.ru/LoadedImages/IMG_2007-07-03-%C0%EF%F2%E5%F7%EA%E0_%C4.jpg&amp;rpt=simage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yandex.ru/yandsearch?p=29&amp;ed=1&amp;text=%D0%BA%D1%80%D0%BE%D0%B2%D0%BE%D1%82%D0%B5%D1%87%D0%B5%D0%BD%D0%B8%D1%8F&amp;spsite=www.nedug.ru&amp;img_url=medarticle.moslek.ru/images/40468.jpg&amp;rpt=simag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images.yandex.ru/yandsearch?p=5&amp;ed=1&amp;text=%D0%BA%D1%80%D0%BE%D0%B2%D0%BE%D1%82%D0%B5%D1%87%D0%B5%D0%BD%D0%B8%D1%8F&amp;spsite=medarticle.moslek.ru&amp;img_url=medarticle.moslek.ru/images/33017.jpg&amp;rpt=simag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yandex.ru/yandsearch?p=136&amp;ed=1&amp;text=%D0%BA%D1%80%D0%BE%D0%B2%D0%BE%D1%82%D0%B5%D1%87%D0%B5%D0%BD%D0%B8%D1%8F&amp;spsite=vampire-vault.narod.ru&amp;img_url=vampire-vault.narod.ru/Bleeding.jpg&amp;rpt=simage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images.yandex.ru/yandsearch?p=0&amp;serverurl=www.medzone.ru&amp;text=%D0%BA%D1%80%D0%BE%D0%B2%D0%BE%D1%82%D0%B5%D1%87%D0%B5%D0%BD%D0%B8%D1%8F&amp;spsite=www.medzone.ru&amp;img_url=familydoc.h15.ru/www/img/bloodext3.jpg&amp;rpt=simage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p=365&amp;ed=1&amp;text=%D0%BA%D1%80%D0%BE%D0%B2%D0%BE%D1%82%D0%B5%D1%87%D0%B5%D0%BD%D0%B8%D1%8F&amp;spsite=www.sarbin.ru&amp;img_url=www.sarbin.ru/ScoutSite/Site/2tourism/images/first_aid/aidweb_01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images.yandex.ru/yandsearch?p=140&amp;ed=1&amp;text=%D0%BA%D1%80%D0%BE%D0%B2%D0%BE%D1%82%D0%B5%D1%87%D0%B5%D0%BD%D0%B8%D1%8F&amp;spsite=medicalplus.ru&amp;img_url=medicalplus.ru/uploads/posts/2008-08/1218279014_pic68.gif&amp;rpt=simage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detki.tyumen.ru/files/foto/skpom2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images.yandex.ru/yandsearch?p=30&amp;ed=1&amp;text=%D1%83%D1%88%D0%B8%D0%B1%D1%8B&amp;spsite=www.medclipart.ru&amp;img_url=www.medclipart.ru/albums/userpics/10001/normal_medclipart_0885.JPG&amp;rpt=simage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images.yandex.ru/yandsearch?p=14&amp;ed=1&amp;text=%D0%BF%D0%BE%D1%81%D1%82%D0%B5%D0%BB%D1%8C%D0%BD%D1%8B%D0%B9%20%D1%80%D0%B5%D0%B6%D0%B8%D0%BC&amp;spsite=lori.ru&amp;img_url=lori.ru/images/0000136737-preview.jpg&amp;rpt=simage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images.yandex.ru/yandsearch?p=0&amp;serverurl=www.medprof.ural.ru&amp;text=%D1%82%D1%80%D0%B0%D0%B2%D0%BC%D0%B0%20%D0%B3%D0%BE%D0%BB%D0%BE%D0%B2%D1%8B&amp;spsite=www.medprof.ural.ru&amp;img_url=www.medprof.ural.ru/gallery/trhead_2.png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images.yandex.ru/yandsearch?p=16&amp;ed=1&amp;text=%D0%B1%D0%B5%D0%B7%20%D1%81%D0%BE%D0%B7%D0%BD%D0%B0%D0%BD%D0%B8%D1%8F&amp;spsite=medarticle.moslek.ru&amp;img_url=medarticle.moslek.ru/images/33185.jpg&amp;rpt=simage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images.yandex.ru/yandsearch?p=2&amp;serverurl=www.practica.ru&amp;text=%D0%BD%D0%B0%D0%BB%D0%BE%D0%B6%D0%B8%D1%82%D1%8C%20%D1%88%D0%B8%D0%BD%D1%83&amp;spsite=www.practica.ru&amp;img_url=www.practica.ru/FirstAid/Pictures/07-3.jpg&amp;rpt=simage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images.yandex.ru/yandsearch?p=3&amp;ed=1&amp;text=%D1%80%D0%B0%D1%81%D1%82%D1%8F%D0%B6%D0%B5%D0%BD%D0%B8%D0%B5%20%D1%81%D0%B2%D1%8F%D0%B7%D0%BE%D0%BA&amp;spsite=www.medprof.ural.ru&amp;img_url=www.medprof.ural.ru/gallery/ushib1.png&amp;rpt=simage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www.rim3.ru/linkpics/Catalog/plakat/1204_4.jp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www.rim3.ru/linkpics/Catalog/plakat/1204_4.jpg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st-aid.ru/images/image080.jpg" TargetMode="External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hyperlink" Target="http://1aid.by.ru/images/image172.jpg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images.yandex.ru/yandsearch?p=129&amp;ed=1&amp;text=%D1%80%D0%B0%D1%81%D1%88%D0%B8%D1%80%D0%B5%D0%BD%D0%B8%D0%B5%20%D0%B7%D1%80%D0%B0%D1%87%D0%BA%D0%B0&amp;spsite=demiart.ru&amp;img_url=demiart.ru/forum/uploads/post-2-1139740343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hyperlink" Target="http://images.yandex.ru/yandsearch?p=5&amp;serverurl=www.narmet.ru&amp;text=%D1%88%D0%BE%D0%BA&amp;spsite=www.narmet.ru&amp;img_url=www.narmet.ru/wp-content/uploads/2008/04/vnutrennee-krovotechenie.jpg&amp;rpt=simage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images.yandex.ru/yandsearch?p=9&amp;text=%D0%BF%D0%BE%D0%BC%D0%BE%D0%B3%20%D0%BF%D0%BE%D0%B4%D0%B0%D0%B2%D0%B8%D0%B2%D1%88%D0%B5%D0%BC%D1%83%D1%81%D1%8F&amp;spsite=www.krsk.m4c.ru&amp;img_url=www.krsk.m4c.ru/UpFile/Image/NewsImage/01_07_08_4.jpg&amp;rpt=simage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hyperlink" Target="http://images.yandex.ru/yandsearch?p=1&amp;serverurl=www.narmet.ru&amp;text=%D1%83%D0%B4%D0%B0%D0%BB%D0%B8%D1%82%D1%8C%20%D0%B7%D0%B0%D0%BD%D0%BE%D0%B7%D1%83&amp;spsite=www.narmet.ru&amp;img_url=www.narmet.ru/wp-content/uploads/2008/04/zanoza-v-palce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hyperlink" Target="http://images.yandex.ru/yandsearch?p=12&amp;text=%D1%83%D0%B4%D0%B0%D0%BB%D0%B8%D1%82%D1%8C%20%D0%B7%D0%B0%D0%BD%D0%BE%D0%B7%D1%83&amp;spsite=shpuntik.kulichki.net&amp;img_url=shpuntik.kulichki.net/pic/Af/A271.gif&amp;rpt=simage" TargetMode="Externa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hyperlink" Target="http://images.yandex.ru/yandsearch?p=96&amp;ed=1&amp;text=%D0%BD%D0%B0%D1%88%D0%B0%D1%82%D1%8B%D1%80%D0%BD%D1%8B%D0%B9%20%D1%81%D0%BF%D0%B8%D1%80%D1%82&amp;spsite=www.okna-xxi.ru&amp;img_url=www.okna-xxi.ru/images/nas.jpg&amp;rpt=simage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hyperlink" Target="http://images.yandex.ru/yandsearch?p=7&amp;ed=1&amp;text=%D0%BB%D0%B8%D0%BC%D0%BE%D0%BD%D0%BD%D0%B0%D1%8F%20%D0%BA%D0%B8%D1%81%D0%BB%D0%BE%D1%82%D0%B0&amp;spsite=pryana.ru&amp;img_url=uhouse.ru/uploads/posts/2009-01/1232348517_bfoto_0003331.jpg&amp;rpt=simage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hyperlink" Target="http://images.yandex.ru/yandsearch?p=0&amp;ed=1&amp;text=%D0%BD%D0%B8%D1%82%D1%80%D0%BE%D0%B3%D0%BB%D0%B8%D1%86%D0%B5%D1%80%D0%B8%D0%BD&amp;spsite=fitq.zn.uz&amp;img_url=www.lekhim.ua/images/preparati/nitro_r_3.jpg&amp;rpt=simage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hyperlink" Target="http://images.yandex.ru/yandsearch?p=19&amp;text=%20%D1%81%D1%83%D0%B4%D0%BE%D1%80%D0%BE%D0%B6%D0%BD%D1%8B%D0%B9%20%D0%BF%D1%80%D0%B8%D0%BF%D0%B0%D0%B4%D0%BE%D0%BA&amp;spsite=mirsovetov.ru&amp;img_url=www.invalirus.ru/public/upload/image/lechenie/epilepcia/2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vimpel-v.com/images/med/priz_giz_1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85&amp;ed=1&amp;text=%D0%BF%D1%83%D0%BB%D1%8C%D1%81&amp;spsite=www.tonometor.ru&amp;img_url=www.tonometor.ru/images/15-1.jpg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22&amp;ed=1&amp;text=%D0%B7%D0%B0%D0%BF%D0%BE%D1%82%D0%B5%D0%B2%D1%88%D0%B5%D0%B5%20%D0%B7%D0%B5%D1%80%D0%BA%D0%B0%D0%BB%D0%BE&amp;spsite=portal.grsu.by&amp;img_url=portal.grsu.by/portal/UCHEBNIKI/MEDIC/ff/Razdel_2/Prakt_2.files/image002.gif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9064" y="1556792"/>
            <a:ext cx="7167272" cy="381642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4000" dirty="0" smtClean="0"/>
              <a:t>ОКАЗАНИЕ ПЕРВОЙ ДОВРАЧЕБНОЙ ПОМОЩИ ПОСТРАДАВШИМ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611560" y="836712"/>
            <a:ext cx="6480048" cy="72008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1"/>
                </a:solidFill>
              </a:rPr>
              <a:t>Признаки жизни:</a:t>
            </a:r>
            <a:br>
              <a:rPr lang="ru-RU" sz="4000" smtClean="0">
                <a:solidFill>
                  <a:schemeClr val="accent1"/>
                </a:solidFill>
              </a:rPr>
            </a:br>
            <a:endParaRPr lang="ru-RU" sz="4000" smtClean="0">
              <a:solidFill>
                <a:schemeClr val="accent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CCFFFF"/>
                </a:solidFill>
              </a:rPr>
              <a:t>реакция зрачка на свет. При направлении пучка света происходит резкое сужение зрачка.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rgbClr val="CCFF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rgbClr val="FFFFCC"/>
                </a:solidFill>
              </a:rPr>
              <a:t>Признаки жизни являются безошибочным доказательством того, что немедленное оказание помощи еще может спасти человека.</a:t>
            </a:r>
          </a:p>
        </p:txBody>
      </p:sp>
      <p:pic>
        <p:nvPicPr>
          <p:cNvPr id="12292" name="Picture 4" descr="i?id=16846069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852738"/>
            <a:ext cx="1728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Признаки смерти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sz="2800" dirty="0" smtClean="0"/>
              <a:t>Смерть человека состоит из двух фаз: клинической и биологической.</a:t>
            </a:r>
          </a:p>
          <a:p>
            <a:pPr eaLnBrk="1" hangingPunct="1">
              <a:defRPr/>
            </a:pPr>
            <a:r>
              <a:rPr lang="ru-RU" sz="2800" dirty="0" smtClean="0"/>
              <a:t> Клиническая смерть длится 5 - 10 минут. Человек не дышит, сердцебиения нет, однако необратимые изменения в тканях организма еще отсутствуют. В этот период организм еще можно оживить.</a:t>
            </a:r>
          </a:p>
        </p:txBody>
      </p:sp>
      <p:pic>
        <p:nvPicPr>
          <p:cNvPr id="13316" name="Picture 4" descr="i?id=9291076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114925"/>
            <a:ext cx="27352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Признаки смерти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 истечении 8 - 10 минут наступает биологическая смерть. В этой фазе спасти пострадавшему жизнь уже невозможно (вследствие необратимых изменений в жизненно важных органах: головном мозгу, сердце, легких).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Признаки смерти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71650"/>
            <a:ext cx="8964612" cy="508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400" dirty="0" smtClean="0"/>
              <a:t>Различают сомнительные признаки смерти и явные трупные признаки.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Сомнительные признаки смерти: пострадавший не дышит; сердцебиение не определяется; отсутствует реакция на укол иглой участка кожи; реакция зрачков на сильный свет отрицательная (зрачок не суживается).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Явные трупные признаки: помутнение роговицы и ее высыхание; при сдавливании глаза с боков пальцами зрачок суживается и напоминает кошачий глаз; трупное окоченение (начинается с головы через 1 - 4 часа после смерти); охлаждение тела; трупные пятна (возникающие в результате стекания крови в нижерасположенные части тела).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0050"/>
            <a:ext cx="89646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Проведение искусственного дыхания способом "изо рта в рот" или "изо рта в нос". 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Искусственное дыхание следует производить, если пострадавший не дышит или дышит с трудом (редко, судорожно) или если дыхание постепенно ухудшается, независимо от причин (поражение электрическим током, отравление, утопление и т.п.).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 Не следует продолжать делать искусственное дыхание после появления самостоятельного.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smtClean="0"/>
              <a:t>Проведение искусственного дыхания способом "изо рта в рот" или "изо рта в нос".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ru-RU" sz="2800" dirty="0" smtClean="0"/>
              <a:t>Приступая к искусственному дыханию, оказывающий помощь обязан:</a:t>
            </a:r>
          </a:p>
          <a:p>
            <a:pPr eaLnBrk="1" hangingPunct="1">
              <a:defRPr/>
            </a:pPr>
            <a:r>
              <a:rPr lang="ru-RU" sz="2800" dirty="0" smtClean="0"/>
              <a:t> по возможности уложить пострадавшего на спину;</a:t>
            </a:r>
          </a:p>
          <a:p>
            <a:pPr eaLnBrk="1" hangingPunct="1">
              <a:defRPr/>
            </a:pPr>
            <a:r>
              <a:rPr lang="ru-RU" sz="2800" dirty="0" smtClean="0"/>
              <a:t> освободить пострадавшего от стесняющей дыхание одежды (снять шарф, расстегнуть ворот, брючный ремень и т.п.);</a:t>
            </a:r>
          </a:p>
        </p:txBody>
      </p:sp>
      <p:pic>
        <p:nvPicPr>
          <p:cNvPr id="17412" name="i-main-pic" descr="Картинка 9 из 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7755" t="25272" r="69113" b="52991"/>
          <a:stretch>
            <a:fillRect/>
          </a:stretch>
        </p:blipFill>
        <p:spPr bwMode="auto">
          <a:xfrm>
            <a:off x="5508625" y="4986338"/>
            <a:ext cx="2519363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0050"/>
            <a:ext cx="8964612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smtClean="0"/>
              <a:t>Проведение искусственного дыхания способом "изо рта в рот" или "изо рта в нос".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71650"/>
            <a:ext cx="8785225" cy="4537075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освободить рот пострадавшего от посторонних предметов;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крепко стиснутом рте, раскрыв его, выдвинуть нижнюю челюсть вперед, делая это так, чтобы нижние зубы находились впереди верхних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smtClean="0"/>
              <a:t>Проведение искусственного дыхания способом "изо рта в рот" или "изо рта в нос".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встать сбоку от головы пострадавшего, одну руку подсунуть под шею, а ладонью другой руки надавить на лоб, максимально запрокидывая голову;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наклониться к лицу пострадавшего, сделать глубокий вдох открытым ртом, полностью плотно охватить губами открытый рот пострадавшего и сделать энергичный выдох (одновременно закрыв нос пострадавшего щекой или пальцами руки). Вдувание воздуха можно производить через марлю, платок, специальное приспособление "воздуховод" и </a:t>
            </a:r>
            <a:r>
              <a:rPr lang="ru-RU" sz="2400" dirty="0" err="1" smtClean="0"/>
              <a:t>т.п</a:t>
            </a:r>
            <a:r>
              <a:rPr lang="ru-RU" sz="2400" dirty="0" smtClean="0"/>
              <a:t> </a:t>
            </a:r>
          </a:p>
        </p:txBody>
      </p:sp>
      <p:pic>
        <p:nvPicPr>
          <p:cNvPr id="19460" name="i-main-pic" descr="Картинка 9 из 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6526" t="21692" r="5070" b="49364"/>
          <a:stretch>
            <a:fillRect/>
          </a:stretch>
        </p:blipFill>
        <p:spPr bwMode="auto">
          <a:xfrm>
            <a:off x="5508625" y="5497513"/>
            <a:ext cx="25193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smtClean="0"/>
              <a:t>Проведение искусственного дыхания способом "изо рта в рот" или "изо рта в нос".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772400" cy="50847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искусственное дыхание способом "изо рта в нос" проводят при открытом рте пострадавшего;</a:t>
            </a: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соблюдать секундный интервал между искусственными вдохами (время каждого вдувания воздуха - 1,5 - 2 с)</a:t>
            </a:r>
          </a:p>
        </p:txBody>
      </p:sp>
      <p:pic>
        <p:nvPicPr>
          <p:cNvPr id="20484" name="i-main-pic" descr="Картинка 2 из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7411"/>
          <a:stretch>
            <a:fillRect/>
          </a:stretch>
        </p:blipFill>
        <p:spPr bwMode="auto">
          <a:xfrm>
            <a:off x="179388" y="3284538"/>
            <a:ext cx="2179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-main-pic" descr="Картинка 1 из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b="15324"/>
          <a:stretch>
            <a:fillRect/>
          </a:stretch>
        </p:blipFill>
        <p:spPr bwMode="auto">
          <a:xfrm>
            <a:off x="3492500" y="3357563"/>
            <a:ext cx="2016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i-main-pic" descr="Картинка 3 из 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3284538"/>
            <a:ext cx="20494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smtClean="0"/>
              <a:t>Проведение искусственного дыхания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после восстановления у пострадавшего самостоятельного дыхания (визуально определяется по расширению грудной клетки) прекратить искусственное дыхание и уложить пострадавшего в устойчивое боковое положение (поворот головы, туловища и плеч осуществляется одновременно).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CC"/>
                </a:solidFill>
              </a:rPr>
              <a:t>Общие положения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ПЕРВАЯ ПОМОЩЬ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CCFFFF"/>
                </a:solidFill>
              </a:rPr>
              <a:t>Прекращение воздействия травмирующих факторов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CCFFFF"/>
                </a:solidFill>
              </a:rPr>
              <a:t>Проведение простейших медицинских мероприятий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CCFFFF"/>
                </a:solidFill>
              </a:rPr>
              <a:t>Скорейшая транспортировка пострадавшего в медицинское учреждение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" indent="0" eaLnBrk="1" hangingPunct="1">
              <a:buNone/>
              <a:defRPr/>
            </a:pPr>
            <a:r>
              <a:rPr lang="ru-RU" sz="2800" dirty="0" smtClean="0"/>
              <a:t>производят при остановке сердечной деятельности, характеризующейся:</a:t>
            </a:r>
          </a:p>
          <a:p>
            <a:pPr eaLnBrk="1" hangingPunct="1">
              <a:defRPr/>
            </a:pPr>
            <a:r>
              <a:rPr lang="ru-RU" sz="2800" dirty="0" smtClean="0"/>
              <a:t> бледностью или </a:t>
            </a:r>
            <a:r>
              <a:rPr lang="ru-RU" sz="2800" dirty="0" err="1" smtClean="0"/>
              <a:t>синюшностью</a:t>
            </a:r>
            <a:r>
              <a:rPr lang="ru-RU" sz="2800" dirty="0" smtClean="0"/>
              <a:t> кожных покровов;</a:t>
            </a:r>
          </a:p>
          <a:p>
            <a:pPr eaLnBrk="1" hangingPunct="1">
              <a:defRPr/>
            </a:pPr>
            <a:r>
              <a:rPr lang="ru-RU" sz="2800" dirty="0" smtClean="0"/>
              <a:t> отсутствием пульса на сонных артериях;</a:t>
            </a:r>
          </a:p>
          <a:p>
            <a:pPr eaLnBrk="1" hangingPunct="1">
              <a:defRPr/>
            </a:pPr>
            <a:r>
              <a:rPr lang="ru-RU" sz="2800" dirty="0" smtClean="0"/>
              <a:t> потерей сознания;</a:t>
            </a:r>
          </a:p>
          <a:p>
            <a:pPr eaLnBrk="1" hangingPunct="1">
              <a:defRPr/>
            </a:pPr>
            <a:r>
              <a:rPr lang="ru-RU" sz="2800" dirty="0" smtClean="0"/>
              <a:t> прекращением или нарушением дыхания (судорожные вдохи).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уложить пострадавшего на ровное жесткое основание (пол, скамья и т.п.);</a:t>
            </a:r>
          </a:p>
          <a:p>
            <a:pPr eaLnBrk="1" hangingPunct="1">
              <a:defRPr/>
            </a:pPr>
            <a:r>
              <a:rPr lang="ru-RU" sz="2800" smtClean="0"/>
              <a:t> расположиться сбоку от пострадавшего и (если помощь оказывает один человек) сделать два быстрых энергичных вдувания способом "изо рта в рот" или "изо рта в нос" </a:t>
            </a:r>
          </a:p>
        </p:txBody>
      </p:sp>
      <p:pic>
        <p:nvPicPr>
          <p:cNvPr id="23556" name="Picture 4" descr="i?id=76743033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868863"/>
            <a:ext cx="17383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положить ладонь одной руки (чаще левой) на нижнюю половину грудины (отступив на 3 поперечных пальца выше ее нижнего края). Ладонь второй руки наложить поверх первой. Пальцы рук не касаются поверхности тела пострадавшего </a:t>
            </a:r>
          </a:p>
        </p:txBody>
      </p:sp>
      <p:pic>
        <p:nvPicPr>
          <p:cNvPr id="24580" name="Picture 4" descr="i?id=33810158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724400"/>
            <a:ext cx="1979612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829300"/>
            <a:ext cx="19018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надавливать быстрыми толчками (руки выпрямлены в локтевых суставах) на грудину, смещая ее строго вертикально вниз на 4 - 5 см, с продолжительностью надавливания не более 0,5 сек. и с интервалом надавливания не более 0,5 сек.;</a:t>
            </a:r>
          </a:p>
          <a:p>
            <a:pPr eaLnBrk="1" hangingPunct="1">
              <a:defRPr/>
            </a:pPr>
            <a:r>
              <a:rPr lang="ru-RU" dirty="0" smtClean="0"/>
              <a:t> на каждые 2 глубоких 	вдувания 	воздуха производить 15 надавливаний на грудину</a:t>
            </a:r>
          </a:p>
          <a:p>
            <a:pPr eaLnBrk="1" hangingPunct="1">
              <a:buNone/>
              <a:defRPr/>
            </a:pPr>
            <a:r>
              <a:rPr lang="ru-RU" dirty="0" smtClean="0"/>
              <a:t> (при оказании помощи одним человеком);</a:t>
            </a:r>
          </a:p>
        </p:txBody>
      </p:sp>
      <p:pic>
        <p:nvPicPr>
          <p:cNvPr id="25604" name="i-main-pic" descr="Картинка 10 из 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54980"/>
          <a:stretch>
            <a:fillRect/>
          </a:stretch>
        </p:blipFill>
        <p:spPr bwMode="auto">
          <a:xfrm>
            <a:off x="7164288" y="5301208"/>
            <a:ext cx="22129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smtClean="0"/>
              <a:t>при участии в реанимации двух человек проводить соотношение "дыхание - массаж" как 1:5 (т.е. после глубокого вдувания проводить пять надавливаний на грудную клетку);</a:t>
            </a:r>
          </a:p>
          <a:p>
            <a:pPr eaLnBrk="1" hangingPunct="1">
              <a:defRPr/>
            </a:pPr>
            <a:r>
              <a:rPr lang="ru-RU" sz="2800" smtClean="0"/>
              <a:t> при проведении реанимации одним человеком через каждые 2 минуты прерывать массаж сердца на 2 - 3 с и проверять пульс на сонной артерии пострадавшего;</a:t>
            </a:r>
          </a:p>
        </p:txBody>
      </p:sp>
      <p:pic>
        <p:nvPicPr>
          <p:cNvPr id="26628" name="i-main-pic" descr="Картинка 9 из 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1144" t="57890" r="5070" b="13605"/>
          <a:stretch>
            <a:fillRect/>
          </a:stretch>
        </p:blipFill>
        <p:spPr bwMode="auto">
          <a:xfrm>
            <a:off x="2771775" y="5267325"/>
            <a:ext cx="424973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Наружный массаж сердца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 появлении пульса прекратить наружный массаж сердца и продолжать искусственное дыхание до появления самостоятельного дыхания.</a:t>
            </a:r>
          </a:p>
        </p:txBody>
      </p:sp>
      <p:pic>
        <p:nvPicPr>
          <p:cNvPr id="27652" name="Picture 4" descr="i?id=32970339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221163"/>
            <a:ext cx="201612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solidFill>
                  <a:srgbClr val="CCECFF"/>
                </a:solidFill>
              </a:rPr>
              <a:t>Рана - повреждение покровов тела (кожи, слизистых оболочек). Раны, при которых повреждены только кожа и слизистые оболочки, относятся к поверхностным. Если повреждение распространяется на глубже расположенные ткани (мышцы, сухожилия, кости и др.), то раны считаются глубокими. Раны, сообщающиеся с полостью (грудной клетки, живота, головы и др.), называются проникающими </a:t>
            </a:r>
          </a:p>
        </p:txBody>
      </p:sp>
      <p:pic>
        <p:nvPicPr>
          <p:cNvPr id="28676" name="i-main-pic" descr="Картинка 11 из 11"/>
          <p:cNvPicPr>
            <a:picLocks noChangeAspect="1" noChangeArrowheads="1"/>
          </p:cNvPicPr>
          <p:nvPr/>
        </p:nvPicPr>
        <p:blipFill>
          <a:blip r:embed="rId2" cstate="print"/>
          <a:srcRect l="10320" t="21584" r="7635" b="45537"/>
          <a:stretch>
            <a:fillRect/>
          </a:stretch>
        </p:blipFill>
        <p:spPr bwMode="auto">
          <a:xfrm>
            <a:off x="4643438" y="5516563"/>
            <a:ext cx="36576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1650"/>
            <a:ext cx="7632848" cy="47529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ECFF"/>
                </a:solidFill>
              </a:rPr>
              <a:t>Первая помощь при ранениях включает в себя остановку кровотечения, закрытие раны стерильной повязкой, а при ранениях с большей зоной повреждения или переломом кости - наложение шины или другого подручного материала. </a:t>
            </a:r>
          </a:p>
        </p:txBody>
      </p:sp>
      <p:pic>
        <p:nvPicPr>
          <p:cNvPr id="29700" name="Picture 4" descr="i?id=11321326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3068638"/>
            <a:ext cx="17192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ECFF"/>
                </a:solidFill>
              </a:rPr>
              <a:t>Прежде чем наложить повязку, необходимо обнажить область ранения. Для этого снимают или разрезают (лучше по шву) одежду, удаляют с кожи вокруг раны кровь и ее края смазывают настойкой йода. Не следует промывать рану никаким раствором, так как это неизбежно приведет к распространению микробов в глубже лежащие отделы. Только при значительном загрязнении раневой поверхности кусками земли, обломками дерева и другими предметами или веществами можно осторожно удалить часть их.</a:t>
            </a:r>
          </a:p>
        </p:txBody>
      </p:sp>
      <p:pic>
        <p:nvPicPr>
          <p:cNvPr id="30724" name="Picture 4" descr="i?id=5144067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5589588"/>
            <a:ext cx="1330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Первая помощь при ранении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bg1"/>
                </a:solidFill>
              </a:rPr>
              <a:t>Одним из главных условий правильного наложения повязки является предохранение от загрязнения той ее части, которая обращена к ране. Нельзя прикасаться руками к этой стороне повязки, а также перемещать ее по телу раненого, так как при этом нарушится стерильность. </a:t>
            </a:r>
          </a:p>
        </p:txBody>
      </p:sp>
      <p:pic>
        <p:nvPicPr>
          <p:cNvPr id="31748" name="Picture 5" descr="i?id=40835639&amp;tov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941888"/>
            <a:ext cx="207168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CC"/>
                </a:solidFill>
              </a:rPr>
              <a:t>Общие положения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accent1"/>
                </a:solidFill>
              </a:rPr>
              <a:t>Помощь, оказанная не специалистом, должна быть только помощью, проведенной ДО врача, а не ВМЕСТО врача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rgbClr val="CCFFFF"/>
                </a:solidFill>
              </a:rPr>
              <a:t>1. временная остановка кровотечения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rgbClr val="CCFFFF"/>
                </a:solidFill>
              </a:rPr>
              <a:t>2. перевязка раны (ожога), неподвижная фиксация при тяжелых травмах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rgbClr val="CCFFFF"/>
                </a:solidFill>
              </a:rPr>
              <a:t>3. оживляющие мероприятия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rgbClr val="CCFFFF"/>
                </a:solidFill>
              </a:rPr>
              <a:t>4. выдача обезболивающих и других средств при общеизвестных заболеваниях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rgbClr val="CCFFFF"/>
                </a:solidFill>
              </a:rPr>
              <a:t>5. перенос и перевозка пострадавших</a:t>
            </a:r>
          </a:p>
        </p:txBody>
      </p:sp>
      <p:pic>
        <p:nvPicPr>
          <p:cNvPr id="5124" name="Picture 4" descr="i?id=9336973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5999163"/>
            <a:ext cx="13303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CCECFF"/>
                </a:solidFill>
              </a:rPr>
              <a:t>В первую очередь необходимо устранить боль. Находящегося в обморочном состоянии необходимо уложить так, чтобы голова находилась ниже ног (для притока крови к голове), расстегнуть воротник, пояс, обеспечить приток свежего воздуха. Лицо и грудь обрызгать холодной водой, к носу поднести вату, смоченную нашатырным спиртом. Как только пострадавший придет в сознание, ему следует дать валериановые капли </a:t>
            </a:r>
          </a:p>
        </p:txBody>
      </p:sp>
      <p:pic>
        <p:nvPicPr>
          <p:cNvPr id="32772" name="Picture 4" descr="i?id=7624108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46212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CCECFF"/>
                </a:solidFill>
              </a:rPr>
              <a:t>При наложении повязки пострадавшего следует посадить, а лучше положить, т.к. даже при небольших повреждениях под влиянием нервного возбуждения, внезапной боли, вида крови у пострадавшего внезапно может наступить кратковременная потеря сознания - обморок.</a:t>
            </a:r>
          </a:p>
        </p:txBody>
      </p:sp>
      <p:pic>
        <p:nvPicPr>
          <p:cNvPr id="33796" name="Picture 4" descr="i?id=6527434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5562600"/>
            <a:ext cx="5327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CCECFF"/>
                </a:solidFill>
              </a:rPr>
              <a:t>При проникающем ранении живота из раны могут выпадать внутренности. Вправлять их в брюшную полость нельзя. Такую рану следует закрыть стерильной марлевой салфеткой и забинтовать живот, но не слишком туго, чтобы не сдавить внутренности. На брюшную стенку вокруг выпавших внутренностей желательно положить ватно-марлевое кольцо, которое предохранит 				их от сдавливания. 				При проникающих ранениях области живота необходимо осуществлять транспортировку пострадавшего на носилках в положении "лежа".</a:t>
            </a:r>
          </a:p>
        </p:txBody>
      </p:sp>
      <p:pic>
        <p:nvPicPr>
          <p:cNvPr id="34820" name="Picture 4" descr="i?id=16979032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301208"/>
            <a:ext cx="2376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ранении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82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ECFF"/>
                </a:solidFill>
              </a:rPr>
              <a:t>При проникающем ранении грудной клетки рану нужно закрыть как можно быстрее. Для этого на нее кладут несколько слоев марли, толстый слой ваты и закрывают все это куском клеенки, вощеной бумагой, прорезиненной оболочкой индивидуального пакета или каким-либо другим, не пропускающим воздух материалом, после чего туго забинтовывают грудную клетку. При проникающих ранениях грудной полости необходимо осуществлять транспортировку пострадавших на носилках в положении "лежа" с поднятой головной частью или в положении "полусидя".</a:t>
            </a:r>
          </a:p>
        </p:txBody>
      </p:sp>
      <p:pic>
        <p:nvPicPr>
          <p:cNvPr id="35844" name="Picture 4" descr="i?id=16977862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36838"/>
            <a:ext cx="8413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i?id=13195835&amp;tov=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839" b="33852"/>
          <a:stretch>
            <a:fillRect/>
          </a:stretch>
        </p:blipFill>
        <p:spPr bwMode="auto">
          <a:xfrm>
            <a:off x="7164388" y="5445125"/>
            <a:ext cx="136683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i?id=11363622&amp;tov=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D9E3D8"/>
              </a:clrFrom>
              <a:clrTo>
                <a:srgbClr val="D9E3D8">
                  <a:alpha val="0"/>
                </a:srgbClr>
              </a:clrTo>
            </a:clrChange>
          </a:blip>
          <a:srcRect t="51060"/>
          <a:stretch>
            <a:fillRect/>
          </a:stretch>
        </p:blipFill>
        <p:spPr bwMode="auto">
          <a:xfrm>
            <a:off x="179388" y="5653088"/>
            <a:ext cx="1728787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Оказывающий первую помощь должен помнить, что: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оказывать помощь нужно чисто вымытыми с мылом руками или, если этого сделать нельзя, следует смазать пальцы йодной настойкой. Прикасаться к самой ране, даже вымытыми руками, запрещается; </a:t>
            </a:r>
          </a:p>
        </p:txBody>
      </p:sp>
      <p:pic>
        <p:nvPicPr>
          <p:cNvPr id="36868" name="Picture 4" descr="i?id=53612569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063" y="1773238"/>
            <a:ext cx="14049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05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Оказывающий первую помощь должен помнить, что: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нельзя заматывать рану изоляционной лентой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при обширных ранах конечностей их необходимо иммобилизовать (неподвижно зафиксировать). </a:t>
            </a:r>
          </a:p>
        </p:txBody>
      </p:sp>
      <p:pic>
        <p:nvPicPr>
          <p:cNvPr id="37893" name="Picture 5" descr="i?id=24060104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084763"/>
            <a:ext cx="187325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Для оказания первой помощи при ранениях необходимо: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82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accent1"/>
                </a:solidFill>
              </a:rPr>
              <a:t>вскрыть имеющийся в аптечке (сумке) первой помощи индивидуальный пакет (в соответствии с наставлением, напечатанным на его обертке);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accent1"/>
                </a:solidFill>
              </a:rPr>
              <a:t>наложить стерильный перевязочный материал на рану (не касаясь руками той части повязки, которая накладывается непосредственно на рану) и закрепить его бинтом;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accent1"/>
                </a:solidFill>
              </a:rPr>
              <a:t> 			при отсутствии индиви-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accent1"/>
                </a:solidFill>
              </a:rPr>
              <a:t>			дуального пакета для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accent1"/>
                </a:solidFill>
              </a:rPr>
              <a:t>			перевязки используют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accent1"/>
                </a:solidFill>
              </a:rPr>
              <a:t>			чистый носовой платок,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accent1"/>
                </a:solidFill>
              </a:rPr>
              <a:t>			чистую ткань и т.п.;</a:t>
            </a:r>
          </a:p>
        </p:txBody>
      </p:sp>
      <p:pic>
        <p:nvPicPr>
          <p:cNvPr id="38916" name="Picture 4" descr="i?id=5144070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76700"/>
            <a:ext cx="262731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i?id=80579937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292600"/>
            <a:ext cx="17621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Для оказания первой помощи при ранениях необходимо: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при наличии дезинфицирующих средств (йодная настойка, спирт, перекись водорода, бензин) необходимо обработать ими края раны;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дать пострадавшему обезболивающие средства.</a:t>
            </a:r>
          </a:p>
        </p:txBody>
      </p:sp>
      <p:pic>
        <p:nvPicPr>
          <p:cNvPr id="39940" name="Picture 4" descr="i?id=35927911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076700"/>
            <a:ext cx="1647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Для оказания первой помощи при ранениях необходимо: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При загрязнении раны землей необходимо срочно обратиться к врачу (для введения противостолбнячной сыворотки).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 При средних и тяжелых ранениях необходимо доставить пострадавшего в медпункт или лечебное учреждение.</a:t>
            </a:r>
          </a:p>
        </p:txBody>
      </p:sp>
      <p:pic>
        <p:nvPicPr>
          <p:cNvPr id="40964" name="Picture 4" descr="i?id=9836681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516563"/>
            <a:ext cx="1800225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 descr="i?id=100558860&amp;tov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700213"/>
            <a:ext cx="80803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Кровотечение - это истечение крови из сосуда в результате его травмы или осложнения некоторых заболеваний.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Различают следующие виды кровотечений: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 капиллярное - возникает при поверхностных ранах, кровь сочится мельчайшими капельками. Для остановки кровотечения достаточно прижать марлевый тампон к раненому месту или наложить слегка давящую стерильную повязку;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венозное - кровь темно-красного цвета, вытекает ровной струей;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артериальное - кровь алого цвета, выбрасывается вверх пульсирующей струей (фонтаном);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смешанное - возникает в тех случаях, когда в ране кровоточат одновременно вены и артерии. Это наблюдается при глубоких ранениях.</a:t>
            </a:r>
          </a:p>
        </p:txBody>
      </p:sp>
      <p:pic>
        <p:nvPicPr>
          <p:cNvPr id="41988" name="Picture 7" descr="i?id=13863817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rcRect r="183" b="54817"/>
          <a:stretch>
            <a:fillRect/>
          </a:stretch>
        </p:blipFill>
        <p:spPr bwMode="auto">
          <a:xfrm>
            <a:off x="179388" y="908050"/>
            <a:ext cx="17287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i?id=13863817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16513" t="37708" b="1993"/>
          <a:stretch>
            <a:fillRect/>
          </a:stretch>
        </p:blipFill>
        <p:spPr bwMode="auto">
          <a:xfrm>
            <a:off x="6877050" y="5419725"/>
            <a:ext cx="1295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CC"/>
                </a:solidFill>
              </a:rPr>
              <a:t>Общие положения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Каждый работник должен владеть приемами первой помощи пострадавшему и умело их выполнять до оказания врачебной помощи. Первая доврачебная помощь должна проводиться энергично, с применением всех средств, которые, как правило, находятся в аптечке.</a:t>
            </a:r>
            <a:r>
              <a:rPr lang="ru-RU" dirty="0" smtClean="0"/>
              <a:t> </a:t>
            </a:r>
          </a:p>
        </p:txBody>
      </p:sp>
      <p:pic>
        <p:nvPicPr>
          <p:cNvPr id="6148" name="Picture 4" descr="i?id=33064182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445125"/>
            <a:ext cx="17272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Артериальное кровотечение можно остановить, как и венозное. При кровотечении из крупной артерии (при недостаточности наложения давящей повязки) необходимо наложить жгут выше места кровотечения.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 Кровоостанавливающий жгут применяют при артериальном кровотечении из магистрального сосуда - артерии. Наложение жгута всегда таит угрозу омертвления изолируемой части тела, развития тромбоза, невритов, а после снятия - смертельной интоксикации (отравления). Неправильное наложение жгута усиливает кровотечение </a:t>
            </a:r>
          </a:p>
        </p:txBody>
      </p:sp>
      <p:pic>
        <p:nvPicPr>
          <p:cNvPr id="43012" name="Picture 4" descr="i?id=6852935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375"/>
            <a:ext cx="11572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Жгут накладывают в непосредственной близости к ране на мягкотканую прокладку или на одежду. Чрезмерное сдавливание тканей жгутом приводит к быстрому появлению болей в области жгута, приносящих больному страданий больше, чем сами повреждения. Место наложения жгута оставляют на виду, обязательно делают записку о времени его наложения. Продолжительность сдавливания конечности жгутом - 2 часа, при охлаждении конечности (до 10-15 градусов С) этот срок можно увеличить до 3-4 часов.</a:t>
            </a:r>
          </a:p>
        </p:txBody>
      </p:sp>
      <p:pic>
        <p:nvPicPr>
          <p:cNvPr id="44036" name="Picture 4" descr="i?id=6785372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5516563"/>
            <a:ext cx="33845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0050"/>
            <a:ext cx="80629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rgbClr val="CCFFCC"/>
                </a:solidFill>
              </a:rPr>
              <a:t>При возникновении боли от наложения жгута его необходимо на 10 - 15 мин. снять. Для этого перед снятием жгута прижимают пальцем артерию, по которой кровь идет к ране; распускать жгут следует медленно; по истечении 10 - 15 минут жгут накладывают снова.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rgbClr val="CCFFCC"/>
                </a:solidFill>
              </a:rPr>
              <a:t>Через 1 ч, даже если пострадавший может вытерпеть боль от жгута, все равно его следует обязательно снять на 10 - 15 мин.</a:t>
            </a:r>
          </a:p>
        </p:txBody>
      </p:sp>
      <p:pic>
        <p:nvPicPr>
          <p:cNvPr id="45060" name="Picture 4" descr="i?id=37259708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157788"/>
            <a:ext cx="7921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rgbClr val="CCFFCC"/>
                </a:solidFill>
              </a:rPr>
              <a:t>При ранении вены на конечности последнюю необходимо поднять вверх и затем наложить давящую стерильную повязку, которая эффективна при венозном, капиллярном, смешанном и даже при артериальном кровотечении из небольших сосудов.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rgbClr val="CCFFCC"/>
                </a:solidFill>
              </a:rPr>
              <a:t>Перед наложением давящей повязки рану закрывают стерильной ватно-марлевой салфеткой и через нее оказывают давление на поврежденные ткани одной или двумя руками в течение 5-10 минут. Усилие надавливания контролируют по степени уменьшения кровотечения из раны. После остановки кровотечения этим способом или значительного его уменьшения поврежденное место туго бинтуют.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rgbClr val="CCFFCC"/>
                </a:solidFill>
              </a:rPr>
              <a:t>При невозможности остановки кровотечения вышеуказанным методом следует сдавить ниже места ранения кровеносные сосуды пальцем, наложить жгут, согнуть конечность в суставе или использовать закрутку.</a:t>
            </a:r>
          </a:p>
        </p:txBody>
      </p:sp>
      <p:pic>
        <p:nvPicPr>
          <p:cNvPr id="46084" name="Picture 4" descr="i?id=54114038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275"/>
              </a:clrFrom>
              <a:clrTo>
                <a:srgbClr val="00027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5064125"/>
            <a:ext cx="216058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CCFFCC"/>
                </a:solidFill>
              </a:rPr>
              <a:t>При кровотечении из раны головы нужно прижать височную артерию со стороны ранения. Эта артерия проходит в 1 -1,5 см спереди ушной раковины.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CCFFCC"/>
                </a:solidFill>
              </a:rPr>
              <a:t>При средних и сильных венозных и артериальных кровотечениях пострадавших необходимо доставить в медпункт или любое лечебное учреждение.</a:t>
            </a:r>
            <a:r>
              <a:rPr lang="ru-RU" sz="2800" smtClean="0"/>
              <a:t> </a:t>
            </a:r>
          </a:p>
        </p:txBody>
      </p:sp>
      <p:pic>
        <p:nvPicPr>
          <p:cNvPr id="47108" name="Picture 6" descr="i?id=9169987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9232" t="46797" b="29314"/>
          <a:stretch>
            <a:fillRect/>
          </a:stretch>
        </p:blipFill>
        <p:spPr bwMode="auto">
          <a:xfrm>
            <a:off x="5651500" y="3068638"/>
            <a:ext cx="7207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7" descr="i?id=7817514&amp;tov=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5157788"/>
            <a:ext cx="9556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кровотечении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1650"/>
            <a:ext cx="914400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CFFCC"/>
                </a:solidFill>
              </a:rPr>
              <a:t>При носовых кровотечениях пострадавшего следует усадить, положить на переносицу холодную примочку, сжать пальцами ноздри на 4 - 5 мин.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CFFCC"/>
                </a:solidFill>
              </a:rPr>
              <a:t>Если кровотечение не останавливается, необходимо аккуратно ввести в кровоточащую ноздрю плотный тампон из марли или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CFFCC"/>
                </a:solidFill>
              </a:rPr>
              <a:t>ваты, смоченный в 3% растворе перекиси водорода, оставляя снаружи конец марлевой полоски (ваты), за который через 2,0 - 2,5 ч можно вынуть тампон.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CFFCC"/>
                </a:solidFill>
              </a:rPr>
              <a:t>При невозможности остановки кровотечения пострадавшего необходимо доставить в медпункт (в положении "сидя") или вызвать к нему медперсонал.</a:t>
            </a:r>
          </a:p>
        </p:txBody>
      </p:sp>
      <p:pic>
        <p:nvPicPr>
          <p:cNvPr id="48132" name="Picture 4" descr="i?id=13721487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22038"/>
          <a:stretch>
            <a:fillRect/>
          </a:stretch>
        </p:blipFill>
        <p:spPr bwMode="auto">
          <a:xfrm>
            <a:off x="8099425" y="4221163"/>
            <a:ext cx="10445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ушибах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CC"/>
                </a:solidFill>
              </a:rPr>
              <a:t>Ушиб возникает при падении или ударе каким-либо тупым предметом. На месте ушиба образуется припухлость, как следствие разрыва мелких кровеносных сосудов ткани. Ощупывание ушибленного места почти всегда болезненно. </a:t>
            </a:r>
          </a:p>
        </p:txBody>
      </p:sp>
      <p:pic>
        <p:nvPicPr>
          <p:cNvPr id="49156" name="i-main-pic" descr="Картинка 10 из 35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661025"/>
            <a:ext cx="125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CCCC"/>
                </a:solidFill>
              </a:rPr>
              <a:t>На ушибленное место кладут резиновый пузырь (пластмассовый мешочек) со льдом, снегом или с холодной водой. Применив холод в течение 15-20 минут, на область ушиба следует наложить тугую повязку. Поверх повязки можно снова положить пузырь со льдом и держать его еще 1-1,5 часа.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CCCC"/>
              </a:solidFill>
            </a:endParaRPr>
          </a:p>
        </p:txBody>
      </p:sp>
      <p:pic>
        <p:nvPicPr>
          <p:cNvPr id="50180" name="Picture 4" descr="i?id=25524735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345113"/>
            <a:ext cx="15128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FFCCCC"/>
                </a:solidFill>
              </a:rPr>
              <a:t>При ушибах головы появляются рвотные симптомы, пострадавший может потерять сознание, что указывает на сотрясение мозга. В этом случае пострадавшего нужно уложить, положив ему на голову пузырь со льдом. Для того, чтобы рвотные массы не попали в дыхательные пути и пострадавший не задохнулся, нужно повернуть ему голову на бок и пальцем, обмотанным бинтом или чистой материей, освободить полость рта.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FFCCCC"/>
                </a:solidFill>
              </a:rPr>
              <a:t>Даже если потеря сознания была кратковременной, пострадавшему до осмотра врачом не следует садиться и тем более вставать.</a:t>
            </a:r>
          </a:p>
        </p:txBody>
      </p:sp>
      <p:pic>
        <p:nvPicPr>
          <p:cNvPr id="51204" name="Picture 5" descr="i?id=58985901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8652"/>
          <a:stretch>
            <a:fillRect/>
          </a:stretch>
        </p:blipFill>
        <p:spPr bwMode="auto">
          <a:xfrm>
            <a:off x="3779838" y="6034088"/>
            <a:ext cx="13795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CC"/>
                </a:solidFill>
              </a:rPr>
              <a:t>Пострадавшему с явлениями сотрясения мозга обеспечивают физический и психический покой, укладывают с приподнятой головой, расстегивают ворот, охлаждают лоб влажным полотенцем.</a:t>
            </a:r>
          </a:p>
        </p:txBody>
      </p:sp>
      <p:pic>
        <p:nvPicPr>
          <p:cNvPr id="52228" name="Picture 4" descr="i?id=19723096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084763"/>
            <a:ext cx="2519362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CC"/>
                </a:solidFill>
              </a:rPr>
              <a:t>Общие положения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Неправильное или неумелое оказание первой медицинской помощи может явиться причиной осложнений, затягивающих выздоровление пострадавшего или даже ведущих к инвалидности, а в некоторых случаях (ранение с большой кровопотерей, поражение электрическим током, ожоги) может привести к смерти пострадавшего на месте </a:t>
            </a:r>
            <a:r>
              <a:rPr lang="ru-RU" sz="2800" dirty="0" err="1" smtClean="0"/>
              <a:t>травмирования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CC"/>
                </a:solidFill>
              </a:rPr>
              <a:t>При взрыве, в результате сильного мгновенного удара воздушной волной, наблюдается общее поражение всего организма, называемое контузией. Всех, подвергшихся контузии, необходимо уложить и, в зависимости от состояния, оказать помощь. </a:t>
            </a:r>
          </a:p>
        </p:txBody>
      </p:sp>
      <p:pic>
        <p:nvPicPr>
          <p:cNvPr id="53252" name="Picture 4" descr="i?id=11362691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805488"/>
            <a:ext cx="1944687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CCCC"/>
                </a:solidFill>
              </a:rPr>
              <a:t>При разрушении и обвале зданий или других сооружений обычно оказываются придавленными нижние конечности. При этом происходит обширное подкожное размозжение и раздавливание тканей, хотя кожа остается целой. Как только конечности будут освобождены, на них выше места сдавливания нужно наложить жгут, чтобы предупредить всасывание ядовитых веществ в кровь. На конечности наложить шины и отправить пострадавшего в медпункт </a:t>
            </a:r>
          </a:p>
        </p:txBody>
      </p:sp>
      <p:pic>
        <p:nvPicPr>
          <p:cNvPr id="54276" name="Picture 4" descr="i?id=4809626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084763"/>
            <a:ext cx="12525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помощь при ушибах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82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При растяжении связок необходимо: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зафиксировать травмированную конечность при помощи бинтов, шин, подручных материалов и т.п.;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обеспечить покой травмированной конечности;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приложить "холод" к месту травмы.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При сдавливании пострадавшего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тяжестью необходимо: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освободить его из-под тяжести;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оказать помощь в зависимости от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повреждения</a:t>
            </a:r>
          </a:p>
        </p:txBody>
      </p:sp>
      <p:pic>
        <p:nvPicPr>
          <p:cNvPr id="55300" name="Picture 4" descr="i?id=16097013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875" y="4991100"/>
            <a:ext cx="20161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Помощь при переломах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r>
              <a:rPr lang="ru-RU" sz="2800" dirty="0" smtClean="0">
                <a:solidFill>
                  <a:srgbClr val="CCFFFF"/>
                </a:solidFill>
              </a:rPr>
              <a:t>При переломе пострадавший испытывает сильную боль, резко усиливающуюся при попытке изменить положение. Переломы подразделяются на открытые и закрытые.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CCFFFF"/>
                </a:solidFill>
              </a:rPr>
              <a:t>Закрытые - кость сломана, но кожный покров на месте перелома не нарушен.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CCFFFF"/>
                </a:solidFill>
              </a:rPr>
              <a:t>Открытые - в области перелома имеется рана, из которой иногда торчат обломки кости.</a:t>
            </a:r>
          </a:p>
        </p:txBody>
      </p:sp>
      <p:pic>
        <p:nvPicPr>
          <p:cNvPr id="56324" name="i-main-pic" descr="Картинка 5 из 104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089" t="21793" r="52682" b="56432"/>
          <a:stretch>
            <a:fillRect/>
          </a:stretch>
        </p:blipFill>
        <p:spPr bwMode="auto">
          <a:xfrm>
            <a:off x="0" y="4868863"/>
            <a:ext cx="10287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i-main-pic" descr="Картинка 5 из 104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301" t="21574" r="75153" b="54536"/>
          <a:stretch>
            <a:fillRect/>
          </a:stretch>
        </p:blipFill>
        <p:spPr bwMode="auto">
          <a:xfrm>
            <a:off x="7740650" y="3644900"/>
            <a:ext cx="11430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Помощь при переломах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Оказывая первую помощь при переломе, необходимо обеспечить неподвижность места перелома, что уменьшает боль и предотвращает дальнейшее смещение сломанных костей.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 При открытом переломе конечности следует освободить место перелома (разрезав брючину или рукав), остановить кровотечение и, закрыв рану повязкой, наложить шину. При закрытых переломах освобождать место повреждения от одежды не нужно.</a:t>
            </a:r>
          </a:p>
        </p:txBody>
      </p:sp>
      <p:pic>
        <p:nvPicPr>
          <p:cNvPr id="57348" name="i-main-pic" descr="Картинка 5 из 104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1852" t="55399" r="21170" b="10577"/>
          <a:stretch>
            <a:fillRect/>
          </a:stretch>
        </p:blipFill>
        <p:spPr bwMode="auto">
          <a:xfrm>
            <a:off x="4932363" y="4941888"/>
            <a:ext cx="22320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Помощь при переломах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964612" cy="5445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При подозрении перелома позвоночника необходимо избегать поворачивания и перекладывания пострадавшего. Транспортировать пострадавшего необходимо на носилках и обязательно с подкладыванием под него досок или другого негнущегося материала. Если такое покрытие сделать не из чего, пострадавшего нужно положить на носилки животом вниз. исключительно осторожно переносят с места происшествия и укладывают на жесткие носилки (щит), стараясь не изменять положения туловища.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Пострадавших с подозрением на повреждение 					позвоночника нельзя поднимать за ноги 			или за руки. При положении на спине 			под шею и под поясницу подкладывают 			валики из одежды, материи.</a:t>
            </a:r>
          </a:p>
        </p:txBody>
      </p:sp>
      <p:pic>
        <p:nvPicPr>
          <p:cNvPr id="58372" name="Picture 4" descr="image0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0663"/>
            <a:ext cx="2735263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i-main-pic" descr="Картинка 2 из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4292600"/>
            <a:ext cx="14763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Помощь при переломах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55165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Оказывающий помощь при переломах (вывихах) должен: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1800" dirty="0" smtClean="0">
              <a:solidFill>
                <a:srgbClr val="CC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 дать пострадавшему обезболивающие средства;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 при открытом переломе - остановить кровотечение, обработать рану, наложить повязку;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 обеспечить иммобилизацию (создание покоя) сломанной кости стандартными шинами или подручными материалами (фанера, доски, палки и т.п.);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при переломе конечности накладывать шины, фиксируя, по крайней мере, два сустава - одного выше, другого ниже места перелома (центр шины должен находиться у места перелома);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     при переломах (вывихах) плеча или предплечья зафиксировать травмированную руку в физиологическом (согнутом в локтевом суставе под углом 90°) положении, вложив в ладонь плотный комок ваты или бинта, руку подвесить к шее на косынке (бинте);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FFFF"/>
                </a:solidFill>
              </a:rPr>
              <a:t>при переломе (вывихе) костей кисти и пальцев рук к широкой шине (шириной с ладонь и длиной от середины предплечья и до кончиков пальцев) прибинтовать кисть, вложив в ладонь комок ваты или бинта, руку подвесить к шее при помощи косынки (бинта);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Помощь при переломах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1650"/>
            <a:ext cx="8713788" cy="482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при переломе (вывихе) бедренной кости наложить наружную шину от подмышки до пятки, а внутреннюю - от промежности до пятки (по возможности не приподнимая конечность). Транспортировку пострадавшего осуществлять на носилках;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при переломе (вывихе) костей голени фиксировать коленный и голеностопный суставы пораженной конечности. Транспортировку пострадавшего осуществлять на носилках;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при переломе (вывихе) ключицы положить в подмышечную впадину (на стороне травмы) небольшой кусочек ваты и прибинтовать к туловищу руку, согнутую под прямым углом;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при повреждении позвоночника осторожно, не поднимая пострадавшего, подсунуть под его спину широкую доску, толстую фанеру и т.п. или повернуть пострадавшего лицом вниз, не прогибая туловища.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Транспортировка только на носилках: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smtClean="0">
                <a:solidFill>
                  <a:srgbClr val="CCFFFF"/>
                </a:solidFill>
              </a:rPr>
              <a:t>     при переломе ребер туго забинтовать грудь или стянуть ее полотенцем во время выдоха;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 при переломе костей таза подсунуть под спину широкую доску, уложить пострадавшего в положение "лягушка" (согнуть ноги в коленях и развести в стороны, а стопы сдвинуть вместе, под колени подложить валик из одежды). Транспортировку пострадавшего осуществлять только на носилках;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solidFill>
                  <a:srgbClr val="CCFFFF"/>
                </a:solidFill>
              </a:rPr>
              <a:t>к месту перелома приложить "холод" (резиновый пузырь со льдом, грелку с холодной водой, холодные примочки и т.п.) для уменьшения боли.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>
              <a:solidFill>
                <a:srgbClr val="CC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Первая помощь при шоке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  <a:r>
              <a:rPr lang="ru-RU" smtClean="0">
                <a:solidFill>
                  <a:srgbClr val="CCFFCC"/>
                </a:solidFill>
              </a:rPr>
              <a:t>Шок (бесчувствие) - состояние организма в результате нарушения кровообращения, дыхания и обмена веществ. Это серьезная реакция организма на ранения, представляющая большую опасность для жизни человека. </a:t>
            </a:r>
          </a:p>
        </p:txBody>
      </p:sp>
      <p:pic>
        <p:nvPicPr>
          <p:cNvPr id="62468" name="i-main-pic" descr="Картинка 44 из 304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756275"/>
            <a:ext cx="13716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Первая помощь при шоке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1650"/>
            <a:ext cx="8207375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>
                <a:solidFill>
                  <a:srgbClr val="CCFFCC"/>
                </a:solidFill>
              </a:rPr>
              <a:t>Признаками шока являются: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 бледность кожных покровов;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 помрачение (вплоть до потери) сознания;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холодный пот;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 расширение зрачков;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ускорение дыхания и пульса;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падение кровяного давления;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FFCC"/>
                </a:solidFill>
              </a:rPr>
              <a:t> в тяжелых случаях может быть рвота, пепельный цвет лица, синюшность кожных покровов, непроизвольное кало- и мочеиспускание.</a:t>
            </a:r>
          </a:p>
        </p:txBody>
      </p:sp>
      <p:pic>
        <p:nvPicPr>
          <p:cNvPr id="63492" name="Picture 4" descr="i?id=81111546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997200"/>
            <a:ext cx="15128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CC"/>
                </a:solidFill>
              </a:rPr>
              <a:t>Общие положения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Никогда не следует из-за отсутствия дыхания, сердцебиения или пульса у пострадавшего считать его умершим и отказываться от оказания ему помощи. Дать заключение о смерти пострадавшего и решить вопрос о целесообразности действий по оживлению (реанимации) имеет право только врач. Известно немало случаев (особенно при поражении электрическим током), когда пострадавший, казалось, умер или даже находился в состоянии клинической смерти, однако правильные и настойчивые действия по оживлению (искусственное дыхание, массаж и др.) спасали ему жизнь.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При несчастном случае необходимо оказать пострадавшему первую медицинскую помощь и, в зависимости от состояния пострадавшего, вызвать медицинскую помощь по телефону 03.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Первая помощь при шоке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964612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rgbClr val="CCFFCC"/>
                </a:solidFill>
              </a:rPr>
              <a:t>Оказывающий первую помощь должен: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 оказать необходимую помощь, соответственную виду ранения (остановить кровотечение, иммобилизовать место перелома и т.п.);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укутать пострадавшего одеялом, уложив его горизонтально с несколько опущенной головой;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rgbClr val="CCFFCC"/>
                </a:solidFill>
              </a:rPr>
              <a:t>     при жажде (исключая ранения брюшной полости) необходимо дать выпить пострадавшему немного воды;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 немедленно вызвать квалифицированную медицинскую помощь;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CC"/>
                </a:solidFill>
              </a:rPr>
              <a:t> исключительно бережно транспортировать пострадавшего на носилках в лечебное учреждение.</a:t>
            </a:r>
          </a:p>
        </p:txBody>
      </p:sp>
      <p:pic>
        <p:nvPicPr>
          <p:cNvPr id="64516" name="Picture 4" descr="i?id=47168299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786438"/>
            <a:ext cx="20891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/>
              <a:t>Первая помощь при попадании инородных тел в органы и ткани человека</a:t>
            </a:r>
            <a:r>
              <a:rPr lang="ru-RU" sz="4000" dirty="0" smtClean="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7772400" cy="55892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При попадании инородного тела в дыхательное горло необходимо: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 попросить пострадавшего сделать несколько резких кашлевых толчков;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 нанести пострадавшему 3 - 5 коротких ударов кистью в межлопаточную область при наклоненной вниз голове или в положении лежа на животе;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 охватить пострадавшего сзади, сцепив кисти рук между мечевидным  отростком грудины и пупком, и произвести 3 - 5 быстрых надавливаний на живот пострадавшего.</a:t>
            </a:r>
          </a:p>
        </p:txBody>
      </p:sp>
      <p:pic>
        <p:nvPicPr>
          <p:cNvPr id="65540" name="i-tmb-0x" descr="i?id=26241020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869160"/>
            <a:ext cx="103663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smtClean="0"/>
              <a:t>Первая помощь при попадании инородных тел в органы</a:t>
            </a:r>
            <a:br>
              <a:rPr lang="ru-RU" sz="2800" smtClean="0"/>
            </a:br>
            <a:r>
              <a:rPr lang="ru-RU" sz="2800" smtClean="0"/>
              <a:t>и ткани человека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При попадании инородного тела (соринки) в глаз необходимо промыть глаз струей воды (из стакана при помощи ватки или марли), направляя последнюю от угла глаза (виска) к внутреннему углу глаза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 (к носу).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Запрещается тереть глаз.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При тяжелых травмах необходимо наложить на глаз стерильную повязку и срочно доставить пострадавшего в медпункт или лечебное учреждение.</a:t>
            </a:r>
          </a:p>
        </p:txBody>
      </p:sp>
      <p:pic>
        <p:nvPicPr>
          <p:cNvPr id="66564" name="Picture 6" descr="i?id=48809542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3140968"/>
            <a:ext cx="113030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smtClean="0"/>
              <a:t>Первая помощь при попадании инородных тел в органы</a:t>
            </a:r>
            <a:br>
              <a:rPr lang="ru-RU" sz="2800" smtClean="0"/>
            </a:br>
            <a:r>
              <a:rPr lang="ru-RU" sz="2800" smtClean="0"/>
              <a:t>и ткани человека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7772400" cy="47529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accent1"/>
                </a:solidFill>
              </a:rPr>
              <a:t>При попадании инородных тел в мягкие ткани (под кожу, ноготь и т.п.) необходимо: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удалить инородное тело (если есть уверенность, что это можно сделать);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обработать место внедрения инородного тела раствором йода;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</a:rPr>
              <a:t> наложить стерильную повязку</a:t>
            </a:r>
            <a:r>
              <a:rPr lang="ru-RU" smtClean="0"/>
              <a:t>.</a:t>
            </a:r>
          </a:p>
        </p:txBody>
      </p:sp>
      <p:pic>
        <p:nvPicPr>
          <p:cNvPr id="67588" name="Picture 4" descr="i?id=36650045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292600"/>
            <a:ext cx="12731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5" descr="i?id=33490607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5084763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0" smtClean="0"/>
              <a:t>Первая помощь при отравлениях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При отравлениях испорченными продуктами (могут возникать головные боли, тошнота, рвота, боли в животе, общая слабость) необходимо: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 дать выпить пострадавшему 3 - 4 стакана воды или розового раствора марганцовокислого калия с последующим вызовом рвоты;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 повторять промывание 2 - 3 раза;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 дать пострадавшему активированный уголь (таблетки);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напоить пострадавшего теплым чаем;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уложить и тепло укрыть пострадавшего;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при нарушении дыхания и остановке сердечной деятельности приступить к проведению искусственного дыхания и наружного массажа сердца;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FFCC"/>
                </a:solidFill>
              </a:rPr>
              <a:t>доставить пострадавшего в медпункт.</a:t>
            </a:r>
          </a:p>
        </p:txBody>
      </p:sp>
      <p:pic>
        <p:nvPicPr>
          <p:cNvPr id="68612" name="Picture 4" descr="335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5229225"/>
            <a:ext cx="208756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0" smtClean="0"/>
              <a:t>Первая помощь при отравлениях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964612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rgbClr val="00FFCC"/>
                </a:solidFill>
              </a:rPr>
              <a:t>При отравлении крепкими кислотами (серная, соляная, уксусная) и крепкими щелочами (едкий натр, едкий калий, нашатырный спирт) происходят ожоги слизистой оболочки полости рта, глотки, пищевода, а иногда и желудка.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rgbClr val="00FFCC"/>
                </a:solidFill>
              </a:rPr>
              <a:t>Признаками отравления являются: сильные боли во рту, глотке, желудке и кишечнике, тошнота, рвота, головокружение, общая слабость (вплоть до обморочного состояния).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FFCC"/>
                </a:solidFill>
              </a:rPr>
              <a:t>При отравлении кислотой необходимо: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FFCC"/>
                </a:solidFill>
              </a:rPr>
              <a:t> давать пострадавшему внутрь через каждые 5 минут по столовой ложке раствора соды (2 чайные ложки на стакан воды) или 10 капель нашатырного спирта, разведенного в воде;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FFCC"/>
                </a:solidFill>
              </a:rPr>
              <a:t> дать пить пострадавшему молоко или взболтанный в воде яичный белок;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FFCC"/>
                </a:solidFill>
              </a:rPr>
              <a:t> при нарушении дыхания делать искусственное дыхание;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solidFill>
                  <a:srgbClr val="00FFCC"/>
                </a:solidFill>
              </a:rPr>
              <a:t> доставить пострадавшего в медпункт.</a:t>
            </a:r>
          </a:p>
        </p:txBody>
      </p:sp>
      <p:pic>
        <p:nvPicPr>
          <p:cNvPr id="69636" name="Picture 4" descr="i?id=58206189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300663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0" smtClean="0"/>
              <a:t>Первая помощь при отравлениях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00FFCC"/>
                </a:solidFill>
              </a:rPr>
              <a:t>При отравлении крепкой едкой щелочью пострадавшему необходимо: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FFCC"/>
                </a:solidFill>
              </a:rPr>
              <a:t> понемногу давать пить холодную воду, подкисленную уксусной или лимонной кислотой (2 столовые ложки 3% раствора уксуса на стакан воды);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FFCC"/>
                </a:solidFill>
              </a:rPr>
              <a:t> дать внутрь растительное масло или взболтанный с водой яичный белок;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FFCC"/>
                </a:solidFill>
              </a:rPr>
              <a:t> приложить горчичник к подложечной области;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FFCC"/>
                </a:solidFill>
              </a:rPr>
              <a:t> доставить пострадавшего в медпункт</a:t>
            </a:r>
            <a:r>
              <a:rPr lang="ru-RU" sz="2400" dirty="0" smtClean="0"/>
              <a:t> </a:t>
            </a:r>
          </a:p>
        </p:txBody>
      </p:sp>
      <p:pic>
        <p:nvPicPr>
          <p:cNvPr id="70660" name="Picture 4" descr="i?id=25347099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084763"/>
            <a:ext cx="145097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0" dirty="0" smtClean="0"/>
              <a:t>помощь при болях и судорожных состояниях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При болях в области сердца, оказывая помощь пострадавшему, необходимо: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создать полный покой;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положить больного и приподнять голову;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дать (под язык) таблетку валидола, нитроглицерина, успокаивающие средства;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срочно вызвать квалифицированную медицинскую помощь;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CCCC"/>
                </a:solidFill>
              </a:rPr>
              <a:t> при сохранении болей транспортировку осуществлять на носилках.</a:t>
            </a:r>
          </a:p>
        </p:txBody>
      </p:sp>
      <p:pic>
        <p:nvPicPr>
          <p:cNvPr id="72708" name="Picture 4" descr="i?id=5038800&amp;tov=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5378450"/>
            <a:ext cx="197961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При болях в животе, не связанных с приемом пищи или алкоголя</a:t>
            </a:r>
            <a:r>
              <a:rPr lang="ru-RU" sz="4000" smtClean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rgbClr val="CCFFFF"/>
                </a:solidFill>
              </a:rPr>
              <a:t>оказывающий первую медицинскую помощь должен: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 уложить пострадавшего горизонтально;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положить "холод" на область живота;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 исключить: физические нагрузки, принятие пострадавшим жидкости, пищи;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срочно вызвать квалифицированную медицинскую помощь;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CCFFFF"/>
                </a:solidFill>
              </a:rPr>
              <a:t>при выраженных болях производить транспортировку пострадавшего в медпункт или лечебное учреждение на носилках.</a:t>
            </a:r>
          </a:p>
        </p:txBody>
      </p:sp>
      <p:pic>
        <p:nvPicPr>
          <p:cNvPr id="73732" name="Picture 4" descr="i?id=6705621&amp;tov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3789363"/>
            <a:ext cx="23399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 судорожном припадке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532832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(может сопровождаться потерей сознания, появлением пены на губах, хрипящим дыханием, непроизвольным мочеиспусканием)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 оказывающий первую помощь должен: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 поддерживать голову больного;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ввести в полость рта (между зубами) бинт, ложку и т.п.;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 освободить от одежды область шеи и груди;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наложить на лоб холодный компресс;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после окончания припадка уложить больного в положение "на боку";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срочно вызвать квалифицированную медицинскую помощь;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CC"/>
                </a:solidFill>
              </a:rPr>
              <a:t>транспортировку осуществлять на носилках.</a:t>
            </a:r>
          </a:p>
        </p:txBody>
      </p:sp>
      <p:pic>
        <p:nvPicPr>
          <p:cNvPr id="74756" name="Picture 4" descr="i?id=19592876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492375"/>
            <a:ext cx="11842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Признаки жизни и смерти человека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Признаки жизни: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accent1"/>
                </a:solidFill>
              </a:rPr>
              <a:t>сердцебиение; оказывающий помощь определяет рукой или прикладывая ухо (на слух) ниже левого соска груди пострадавшего;</a:t>
            </a:r>
          </a:p>
        </p:txBody>
      </p:sp>
      <p:pic>
        <p:nvPicPr>
          <p:cNvPr id="9220" name="i-main-pic" descr="Картинка 250 из 128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437063"/>
            <a:ext cx="244951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1"/>
                </a:solidFill>
              </a:rPr>
              <a:t>Признаки жизни:</a:t>
            </a:r>
            <a:br>
              <a:rPr lang="ru-RU" sz="4000" smtClean="0">
                <a:solidFill>
                  <a:schemeClr val="accent1"/>
                </a:solidFill>
              </a:rPr>
            </a:br>
            <a:endParaRPr lang="ru-RU" sz="4000" smtClean="0">
              <a:solidFill>
                <a:schemeClr val="accent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пульс определяется на внутренней части предплечья, на шее; </a:t>
            </a:r>
          </a:p>
        </p:txBody>
      </p:sp>
      <p:pic>
        <p:nvPicPr>
          <p:cNvPr id="10244" name="Picture 4" descr="i?id=40871300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284538"/>
            <a:ext cx="2376487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1"/>
                </a:solidFill>
              </a:rPr>
              <a:t>Признаки жизни:</a:t>
            </a:r>
            <a:br>
              <a:rPr lang="ru-RU" sz="4000" smtClean="0">
                <a:solidFill>
                  <a:schemeClr val="accent1"/>
                </a:solidFill>
              </a:rPr>
            </a:br>
            <a:endParaRPr lang="ru-RU" sz="4000" smtClean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наличие дыхания устанавливается по движениям грудной клетки, по увлажнению зеркала, приложенного к носу пострадавшего, или же по движению ваты, поднесенной к носовым отверстиям;</a:t>
            </a:r>
          </a:p>
        </p:txBody>
      </p:sp>
      <p:pic>
        <p:nvPicPr>
          <p:cNvPr id="11268" name="Picture 4" descr="i?id=8507858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365625"/>
            <a:ext cx="2182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717</TotalTime>
  <Words>4222</Words>
  <Application>Microsoft Office PowerPoint</Application>
  <PresentationFormat>Экран (4:3)</PresentationFormat>
  <Paragraphs>279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Техническая</vt:lpstr>
      <vt:lpstr>ОКАЗАНИЕ ПЕРВОЙ ДОВРАЧЕБНОЙ ПОМОЩИ ПОСТРАДАВШИМ</vt:lpstr>
      <vt:lpstr>Общие положения</vt:lpstr>
      <vt:lpstr>Общие положения</vt:lpstr>
      <vt:lpstr>Общие положения</vt:lpstr>
      <vt:lpstr>Общие положения</vt:lpstr>
      <vt:lpstr>Общие положения</vt:lpstr>
      <vt:lpstr>Признаки жизни и смерти человека</vt:lpstr>
      <vt:lpstr>Признаки жизни: </vt:lpstr>
      <vt:lpstr>Признаки жизни: </vt:lpstr>
      <vt:lpstr>Признаки жизни: </vt:lpstr>
      <vt:lpstr>Признаки смерти </vt:lpstr>
      <vt:lpstr>Признаки смерти</vt:lpstr>
      <vt:lpstr>Признаки смерти</vt:lpstr>
      <vt:lpstr>Проведение искусственного дыхания способом "изо рта в рот" или "изо рта в нос".  </vt:lpstr>
      <vt:lpstr>Проведение искусственного дыхания способом "изо рта в рот" или "изо рта в нос".</vt:lpstr>
      <vt:lpstr>Проведение искусственного дыхания способом "изо рта в рот" или "изо рта в нос".</vt:lpstr>
      <vt:lpstr>Проведение искусственного дыхания способом "изо рта в рот" или "изо рта в нос".</vt:lpstr>
      <vt:lpstr>Проведение искусственного дыхания способом "изо рта в рот" или "изо рта в нос".</vt:lpstr>
      <vt:lpstr>Проведение искусственного дыхания </vt:lpstr>
      <vt:lpstr>Наружный массаж сердца </vt:lpstr>
      <vt:lpstr>Наружный массаж сердца</vt:lpstr>
      <vt:lpstr>Наружный массаж сердца</vt:lpstr>
      <vt:lpstr>Наружный массаж сердца</vt:lpstr>
      <vt:lpstr>Наружный массаж сердца</vt:lpstr>
      <vt:lpstr>Наружный массаж сердца</vt:lpstr>
      <vt:lpstr>Первая помощь при ранении </vt:lpstr>
      <vt:lpstr>Первая помощь при ранении</vt:lpstr>
      <vt:lpstr>Первая помощь при ранении</vt:lpstr>
      <vt:lpstr>Первая помощь при ранении</vt:lpstr>
      <vt:lpstr>Первая помощь при ранении</vt:lpstr>
      <vt:lpstr>Первая помощь при ранении</vt:lpstr>
      <vt:lpstr>Первая помощь при ранении</vt:lpstr>
      <vt:lpstr>Первая помощь при ранении</vt:lpstr>
      <vt:lpstr>Оказывающий первую помощь должен помнить, что: </vt:lpstr>
      <vt:lpstr>Оказывающий первую помощь должен помнить, что:</vt:lpstr>
      <vt:lpstr>Для оказания первой помощи при ранениях необходимо:</vt:lpstr>
      <vt:lpstr>Для оказания первой помощи при ранениях необходимо:</vt:lpstr>
      <vt:lpstr>Для оказания первой помощи при ранениях необходимо:</vt:lpstr>
      <vt:lpstr>Первая помощь при кровотечении </vt:lpstr>
      <vt:lpstr>Первая помощь при кровотечении</vt:lpstr>
      <vt:lpstr>Первая помощь при кровотечении</vt:lpstr>
      <vt:lpstr>Первая помощь при кровотечении </vt:lpstr>
      <vt:lpstr>Первая помощь при кровотечении </vt:lpstr>
      <vt:lpstr>Первая помощь при кровотечении </vt:lpstr>
      <vt:lpstr>Первая помощь при кровотечении </vt:lpstr>
      <vt:lpstr>Первая помощь при ушибах </vt:lpstr>
      <vt:lpstr>Первая помощь при ушибах</vt:lpstr>
      <vt:lpstr>Первая помощь при ушибах</vt:lpstr>
      <vt:lpstr>Первая помощь при ушибах</vt:lpstr>
      <vt:lpstr>Первая помощь при ушибах</vt:lpstr>
      <vt:lpstr>Первая помощь при ушибах</vt:lpstr>
      <vt:lpstr>Первая помощь при ушибах</vt:lpstr>
      <vt:lpstr>Помощь при переломах </vt:lpstr>
      <vt:lpstr>Помощь при переломах</vt:lpstr>
      <vt:lpstr>Помощь при переломах</vt:lpstr>
      <vt:lpstr>Помощь при переломах</vt:lpstr>
      <vt:lpstr>Помощь при переломах</vt:lpstr>
      <vt:lpstr>Первая помощь при шоке </vt:lpstr>
      <vt:lpstr>Первая помощь при шоке</vt:lpstr>
      <vt:lpstr>Первая помощь при шоке</vt:lpstr>
      <vt:lpstr>Первая помощь при попадании инородных тел в органы и ткани человека </vt:lpstr>
      <vt:lpstr>Первая помощь при попадании инородных тел в органы и ткани человека</vt:lpstr>
      <vt:lpstr>Первая помощь при попадании инородных тел в органы и ткани человека</vt:lpstr>
      <vt:lpstr>Первая помощь при отравлениях</vt:lpstr>
      <vt:lpstr>Первая помощь при отравлениях</vt:lpstr>
      <vt:lpstr>Первая помощь при отравлениях</vt:lpstr>
      <vt:lpstr>помощь при болях и судорожных состояниях  </vt:lpstr>
      <vt:lpstr>При болях в животе, не связанных с приемом пищи или алкоголя </vt:lpstr>
      <vt:lpstr>При судорожном припадке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ПЕРВОЙ ДОВРАЧЕБНОЙ ПОМОЩИ ПОСТРАДАВШИМ</dc:title>
  <dc:creator>job</dc:creator>
  <cp:lastModifiedBy>Operator 3</cp:lastModifiedBy>
  <cp:revision>30</cp:revision>
  <dcterms:created xsi:type="dcterms:W3CDTF">2009-02-26T07:26:20Z</dcterms:created>
  <dcterms:modified xsi:type="dcterms:W3CDTF">2015-04-02T13:34:41Z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TC010690401049</vt:lpwstr>
  </property>
</Properties>
</file>