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7" autoAdjust="0"/>
  </p:normalViewPr>
  <p:slideViewPr>
    <p:cSldViewPr snapToGrid="0">
      <p:cViewPr varScale="1">
        <p:scale>
          <a:sx n="110" d="100"/>
          <a:sy n="110" d="100"/>
        </p:scale>
        <p:origin x="-4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49DBA-FB5B-4FD0-99B2-C3D989E46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165575B-3A41-48DA-A8B7-E6B538D90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062470-82F6-470D-910C-47E5048C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A701A8-5BB3-43E2-9F6A-EDB11F2D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D907F9-703D-4B96-90AE-D5281112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6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3E56E9-FA8A-4A95-B7B5-D1720965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F18CB8-2355-4B12-B8E4-55E469560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FA6844-2111-4969-858B-6EF1D9EF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EF637A-3975-4899-A145-E6EA5D23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F6920E-B18A-469E-8B0B-073EFF6C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8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49C07EB-DB26-4795-9551-3B488C129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3063D6-E805-4ED1-BA60-5924CAF18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B4EA88-5952-41DB-A691-D4CF9485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2454E1-70DB-4C12-A48B-96B8B8E9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E7DB9-924A-499E-8143-4763E0CD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2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EC5943-E272-40B4-92C8-3185E4B0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0890F2-9C24-4C28-BDA0-106C1C153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4994F3-54AE-40F8-8226-65E181EF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E7DF27-EEA1-4864-8939-B52A2FE2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CEA545-73A1-458C-A487-A89A5504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9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BE6D17-343C-4C60-B6EB-F0C2AC9D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0EF872-D92C-417D-BB5D-6740C003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39E458-34C5-46F3-98BB-1F777A9E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7042C8-595E-420C-9DBD-7B4F12A1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6196AB-ABDB-48C9-BE16-7A515D28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0E07D3-BBA3-4FB3-8D1B-5EE99F66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AFAB35-7A37-4C75-9859-CCABD7D97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827930-68A6-4E8A-B4E4-2714B24C8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8FDA726-70B3-449B-B0AD-47102D92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389223-9C9A-4963-AF9E-92132F09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6DA6DE-6E59-453D-8143-76E31747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8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180849-CAB4-4E95-ABF8-EEB11F5D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192AD7C-AAB0-4992-A436-040BBDA9E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6218BD-FC1A-4254-8F59-F7B7E602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7552BA2-ACF0-4769-87F6-DFDFD83D3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7294696-ACFC-4777-996F-CE5A6F576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2D84CA-302F-4CE4-88D6-3BF89C91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5659297-5B07-4280-A6CA-156FCE7A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C7A72EF-2089-4AF3-97ED-6E5D6596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2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4BC599-A29B-4493-ACF8-E162FFC7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A40B92-09F5-4CA7-B686-A79D37B0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1FBF9D4-EDAD-42B0-B65C-141DE96E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81EAF57-62DC-4590-B322-B98491DA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5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A81D3C4-6441-4D3E-9433-A68A578E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597ACF-0BAB-436E-BE81-01CF289F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1F0D2B6-8E34-4A8E-ACC2-4099D02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5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A373A6-F3D2-4C83-9467-B3644394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FF076F-5E5B-463C-A362-5A88210E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9324EEC-B926-4578-A31E-B69C8F473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810160-D28D-4089-A6D9-FCC6DD7B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5524AD3-8BA3-4F01-9413-ED172674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CC29C0A-05CE-4934-9C55-317F55C1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6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13BC05-17C7-462D-9C6E-51E7957D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08C399B-D487-4104-A757-59F65DBCE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CDE57A8-E0E3-4F29-AFE8-D59924154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FCF0DED-AE89-49EE-BDB0-37306962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7E4077-E613-4FF5-A598-732AC16A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5B39BF-8896-4CC4-B5CA-F59C9D02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5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BE4DF-2426-44CD-9C78-E8D1C1F2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B14E77-4482-4376-90F5-52129BE9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CD9BB8-E06F-40A7-802F-E09BBB09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A827-C273-428E-8CF9-61CDACAA3F5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093DB4-923A-4F79-8E1E-77C054B6C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A6F49C-AB4E-4D0C-BC9C-8C0084608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E7793-36D0-411D-A489-D566F847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5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>
            <a:extLst>
              <a:ext uri="{FF2B5EF4-FFF2-40B4-BE49-F238E27FC236}">
                <a16:creationId xmlns="" xmlns:a16="http://schemas.microsoft.com/office/drawing/2014/main" id="{94DA1FD3-F6AD-478C-A953-4EF546D456C5}"/>
              </a:ext>
            </a:extLst>
          </p:cNvPr>
          <p:cNvGrpSpPr>
            <a:grpSpLocks/>
          </p:cNvGrpSpPr>
          <p:nvPr/>
        </p:nvGrpSpPr>
        <p:grpSpPr>
          <a:xfrm>
            <a:off x="1615440" y="5632133"/>
            <a:ext cx="8470900" cy="692150"/>
            <a:chOff x="0" y="0"/>
            <a:chExt cx="8470900" cy="692150"/>
          </a:xfrm>
        </p:grpSpPr>
        <p:pic>
          <p:nvPicPr>
            <p:cNvPr id="14" name="Image 10">
              <a:extLst>
                <a:ext uri="{FF2B5EF4-FFF2-40B4-BE49-F238E27FC236}">
                  <a16:creationId xmlns="" xmlns:a16="http://schemas.microsoft.com/office/drawing/2014/main" id="{AC8F41E2-9C34-451F-96A7-B810B8CACBC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70392" cy="326136"/>
            </a:xfrm>
            <a:prstGeom prst="rect">
              <a:avLst/>
            </a:prstGeom>
          </p:spPr>
        </p:pic>
        <p:pic>
          <p:nvPicPr>
            <p:cNvPr id="15" name="Image 11">
              <a:extLst>
                <a:ext uri="{FF2B5EF4-FFF2-40B4-BE49-F238E27FC236}">
                  <a16:creationId xmlns="" xmlns:a16="http://schemas.microsoft.com/office/drawing/2014/main" id="{AC989CDA-E2E1-4B88-851D-4FFA4ECB70B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" y="33591"/>
              <a:ext cx="8403183" cy="258953"/>
            </a:xfrm>
            <a:prstGeom prst="rect">
              <a:avLst/>
            </a:prstGeom>
          </p:spPr>
        </p:pic>
        <p:pic>
          <p:nvPicPr>
            <p:cNvPr id="16" name="Image 12">
              <a:extLst>
                <a:ext uri="{FF2B5EF4-FFF2-40B4-BE49-F238E27FC236}">
                  <a16:creationId xmlns="" xmlns:a16="http://schemas.microsoft.com/office/drawing/2014/main" id="{12F33807-CB56-4248-AAF0-0E8F1E75DB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" y="362711"/>
              <a:ext cx="4419600" cy="329184"/>
            </a:xfrm>
            <a:prstGeom prst="rect">
              <a:avLst/>
            </a:prstGeom>
          </p:spPr>
        </p:pic>
        <p:pic>
          <p:nvPicPr>
            <p:cNvPr id="17" name="Image 13">
              <a:extLst>
                <a:ext uri="{FF2B5EF4-FFF2-40B4-BE49-F238E27FC236}">
                  <a16:creationId xmlns="" xmlns:a16="http://schemas.microsoft.com/office/drawing/2014/main" id="{385CB1CC-BE1C-4794-A634-39E3A754007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052" y="395782"/>
              <a:ext cx="4352721" cy="262521"/>
            </a:xfrm>
            <a:prstGeom prst="rect">
              <a:avLst/>
            </a:prstGeom>
          </p:spPr>
        </p:pic>
        <p:pic>
          <p:nvPicPr>
            <p:cNvPr id="18" name="Image 14">
              <a:extLst>
                <a:ext uri="{FF2B5EF4-FFF2-40B4-BE49-F238E27FC236}">
                  <a16:creationId xmlns="" xmlns:a16="http://schemas.microsoft.com/office/drawing/2014/main" id="{2E1A4E98-E24E-41BF-A9A1-A32E0DAF1C2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5464" y="454151"/>
              <a:ext cx="213360" cy="103631"/>
            </a:xfrm>
            <a:prstGeom prst="rect">
              <a:avLst/>
            </a:prstGeom>
          </p:spPr>
        </p:pic>
        <p:sp>
          <p:nvSpPr>
            <p:cNvPr id="19" name="Graphic 15">
              <a:extLst>
                <a:ext uri="{FF2B5EF4-FFF2-40B4-BE49-F238E27FC236}">
                  <a16:creationId xmlns="" xmlns:a16="http://schemas.microsoft.com/office/drawing/2014/main" id="{DDA3229D-47A5-44A7-9D25-FC97492035A6}"/>
                </a:ext>
              </a:extLst>
            </p:cNvPr>
            <p:cNvSpPr/>
            <p:nvPr/>
          </p:nvSpPr>
          <p:spPr>
            <a:xfrm>
              <a:off x="4897373" y="496605"/>
              <a:ext cx="127635" cy="18415"/>
            </a:xfrm>
            <a:custGeom>
              <a:avLst/>
              <a:gdLst/>
              <a:ahLst/>
              <a:cxnLst/>
              <a:rect l="l" t="t" r="r" b="b"/>
              <a:pathLst>
                <a:path w="127635" h="18415">
                  <a:moveTo>
                    <a:pt x="127546" y="0"/>
                  </a:moveTo>
                  <a:lnTo>
                    <a:pt x="0" y="0"/>
                  </a:lnTo>
                  <a:lnTo>
                    <a:pt x="0" y="17858"/>
                  </a:lnTo>
                  <a:lnTo>
                    <a:pt x="127546" y="17858"/>
                  </a:lnTo>
                  <a:lnTo>
                    <a:pt x="127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0" name="Graphic 16">
              <a:extLst>
                <a:ext uri="{FF2B5EF4-FFF2-40B4-BE49-F238E27FC236}">
                  <a16:creationId xmlns="" xmlns:a16="http://schemas.microsoft.com/office/drawing/2014/main" id="{6B1D3F63-2E09-4B56-90F0-2B0AF58E2364}"/>
                </a:ext>
              </a:extLst>
            </p:cNvPr>
            <p:cNvSpPr/>
            <p:nvPr/>
          </p:nvSpPr>
          <p:spPr>
            <a:xfrm>
              <a:off x="4897373" y="496605"/>
              <a:ext cx="127635" cy="18415"/>
            </a:xfrm>
            <a:custGeom>
              <a:avLst/>
              <a:gdLst/>
              <a:ahLst/>
              <a:cxnLst/>
              <a:rect l="l" t="t" r="r" b="b"/>
              <a:pathLst>
                <a:path w="127635" h="18415">
                  <a:moveTo>
                    <a:pt x="0" y="17858"/>
                  </a:moveTo>
                  <a:lnTo>
                    <a:pt x="127546" y="17858"/>
                  </a:lnTo>
                  <a:lnTo>
                    <a:pt x="127546" y="0"/>
                  </a:lnTo>
                  <a:lnTo>
                    <a:pt x="0" y="0"/>
                  </a:lnTo>
                  <a:lnTo>
                    <a:pt x="0" y="1785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1" name="Image 17">
              <a:extLst>
                <a:ext uri="{FF2B5EF4-FFF2-40B4-BE49-F238E27FC236}">
                  <a16:creationId xmlns="" xmlns:a16="http://schemas.microsoft.com/office/drawing/2014/main" id="{1D5F4872-4ED4-4C95-A709-BB339D11C4B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4271" y="356615"/>
              <a:ext cx="3072384" cy="316992"/>
            </a:xfrm>
            <a:prstGeom prst="rect">
              <a:avLst/>
            </a:prstGeom>
          </p:spPr>
        </p:pic>
        <p:pic>
          <p:nvPicPr>
            <p:cNvPr id="22" name="Image 18">
              <a:extLst>
                <a:ext uri="{FF2B5EF4-FFF2-40B4-BE49-F238E27FC236}">
                  <a16:creationId xmlns="" xmlns:a16="http://schemas.microsoft.com/office/drawing/2014/main" id="{1C13DEDA-71FD-4703-9040-5FD4BC8775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7800" y="391325"/>
              <a:ext cx="3004947" cy="248221"/>
            </a:xfrm>
            <a:prstGeom prst="rect">
              <a:avLst/>
            </a:prstGeom>
          </p:spPr>
        </p:pic>
      </p:grpSp>
      <p:sp>
        <p:nvSpPr>
          <p:cNvPr id="5" name="Rectangle 19">
            <a:extLst>
              <a:ext uri="{FF2B5EF4-FFF2-40B4-BE49-F238E27FC236}">
                <a16:creationId xmlns="" xmlns:a16="http://schemas.microsoft.com/office/drawing/2014/main" id="{14844774-4221-4EC4-AEDB-1F32764E2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Image 19">
            <a:extLst>
              <a:ext uri="{FF2B5EF4-FFF2-40B4-BE49-F238E27FC236}">
                <a16:creationId xmlns="" xmlns:a16="http://schemas.microsoft.com/office/drawing/2014/main" id="{2DBAAA1F-50E8-4DB2-89BE-71EF48A233B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1EE0363-65AD-4576-B2FF-BD53299755BA}"/>
              </a:ext>
            </a:extLst>
          </p:cNvPr>
          <p:cNvSpPr/>
          <p:nvPr/>
        </p:nvSpPr>
        <p:spPr>
          <a:xfrm>
            <a:off x="4442604" y="2407762"/>
            <a:ext cx="6893054" cy="1931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8490" marR="269875" indent="718820" algn="ctr">
              <a:lnSpc>
                <a:spcPct val="83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Чесменская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битва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38835" y="381000"/>
            <a:ext cx="8490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внешкольной работы «Патриот»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Абинский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6158" y="1756229"/>
            <a:ext cx="939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воинской славы России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1029" y="5795201"/>
            <a:ext cx="41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педагог-организатор </a:t>
            </a:r>
          </a:p>
          <a:p>
            <a:r>
              <a:rPr lang="ru-RU" dirty="0" smtClean="0"/>
              <a:t>МКУ ДО ЦВР «Патриот» Ковшова И.В.</a:t>
            </a:r>
            <a:endParaRPr lang="ru-RU" dirty="0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25421E1-5703-452C-8C79-DC8CAC93E7C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35" y="153059"/>
            <a:ext cx="1680751" cy="139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Чернышковский муниципальный район Волгоградской области - О Чесменской битве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915" r="2191" b="5881"/>
          <a:stretch/>
        </p:blipFill>
        <p:spPr bwMode="auto">
          <a:xfrm>
            <a:off x="690113" y="2544793"/>
            <a:ext cx="4138738" cy="302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1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007E78E1-094A-4F93-8029-5599BD4917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grpSp>
        <p:nvGrpSpPr>
          <p:cNvPr id="3" name="Group 76">
            <a:extLst>
              <a:ext uri="{FF2B5EF4-FFF2-40B4-BE49-F238E27FC236}">
                <a16:creationId xmlns="" xmlns:a16="http://schemas.microsoft.com/office/drawing/2014/main" id="{34D8348C-57D9-4D84-92C1-74723F05FE0E}"/>
              </a:ext>
            </a:extLst>
          </p:cNvPr>
          <p:cNvGrpSpPr>
            <a:grpSpLocks/>
          </p:cNvGrpSpPr>
          <p:nvPr/>
        </p:nvGrpSpPr>
        <p:grpSpPr>
          <a:xfrm>
            <a:off x="2216326" y="326673"/>
            <a:ext cx="7375525" cy="469392"/>
            <a:chOff x="0" y="0"/>
            <a:chExt cx="7376159" cy="469392"/>
          </a:xfrm>
        </p:grpSpPr>
        <p:pic>
          <p:nvPicPr>
            <p:cNvPr id="4" name="Image 77">
              <a:extLst>
                <a:ext uri="{FF2B5EF4-FFF2-40B4-BE49-F238E27FC236}">
                  <a16:creationId xmlns="" xmlns:a16="http://schemas.microsoft.com/office/drawing/2014/main" id="{840D1B26-11DC-4E7D-B018-C4A0FCBFEB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76159" cy="469392"/>
            </a:xfrm>
            <a:prstGeom prst="rect">
              <a:avLst/>
            </a:prstGeom>
          </p:spPr>
        </p:pic>
        <p:pic>
          <p:nvPicPr>
            <p:cNvPr id="5" name="Image 78">
              <a:extLst>
                <a:ext uri="{FF2B5EF4-FFF2-40B4-BE49-F238E27FC236}">
                  <a16:creationId xmlns="" xmlns:a16="http://schemas.microsoft.com/office/drawing/2014/main" id="{470371A9-4029-467A-817E-76B40EC5B7D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87" y="11937"/>
              <a:ext cx="7319759" cy="416686"/>
            </a:xfrm>
            <a:prstGeom prst="rect">
              <a:avLst/>
            </a:prstGeom>
          </p:spPr>
        </p:pic>
      </p:grpSp>
      <p:grpSp>
        <p:nvGrpSpPr>
          <p:cNvPr id="6" name="Group 79">
            <a:extLst>
              <a:ext uri="{FF2B5EF4-FFF2-40B4-BE49-F238E27FC236}">
                <a16:creationId xmlns="" xmlns:a16="http://schemas.microsoft.com/office/drawing/2014/main" id="{B9C9633D-AA96-4BB9-9E6F-02CC49CC378C}"/>
              </a:ext>
            </a:extLst>
          </p:cNvPr>
          <p:cNvGrpSpPr>
            <a:grpSpLocks/>
          </p:cNvGrpSpPr>
          <p:nvPr/>
        </p:nvGrpSpPr>
        <p:grpSpPr>
          <a:xfrm>
            <a:off x="4559617" y="921253"/>
            <a:ext cx="2462784" cy="402336"/>
            <a:chOff x="0" y="0"/>
            <a:chExt cx="2462784" cy="402336"/>
          </a:xfrm>
        </p:grpSpPr>
        <p:pic>
          <p:nvPicPr>
            <p:cNvPr id="7" name="Image 80">
              <a:extLst>
                <a:ext uri="{FF2B5EF4-FFF2-40B4-BE49-F238E27FC236}">
                  <a16:creationId xmlns="" xmlns:a16="http://schemas.microsoft.com/office/drawing/2014/main" id="{5B017C3C-7D0F-4362-9124-6887F8D9E7D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462784" cy="402336"/>
            </a:xfrm>
            <a:prstGeom prst="rect">
              <a:avLst/>
            </a:prstGeom>
          </p:spPr>
        </p:pic>
        <p:pic>
          <p:nvPicPr>
            <p:cNvPr id="8" name="Image 81">
              <a:extLst>
                <a:ext uri="{FF2B5EF4-FFF2-40B4-BE49-F238E27FC236}">
                  <a16:creationId xmlns="" xmlns:a16="http://schemas.microsoft.com/office/drawing/2014/main" id="{2629599A-DD97-4306-9F38-2A8CC7BDE5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" y="13716"/>
              <a:ext cx="2408936" cy="347853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7634514-2190-405D-9F64-E9EC6B6F5AD7}"/>
              </a:ext>
            </a:extLst>
          </p:cNvPr>
          <p:cNvSpPr/>
          <p:nvPr/>
        </p:nvSpPr>
        <p:spPr>
          <a:xfrm>
            <a:off x="592666" y="1554809"/>
            <a:ext cx="11006667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0505" indent="271463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Вечером русское командование провело военный совет, на котором и разработали план дальнейших действий. Разведка зафиксировала большую скученность турецких судов из-за небольших размеров бухты, большинство кораблей получили значительные повреждения, а их экипажи деморализованы. Совет принял решение не дать врагу возможности оправиться и нанести удар непосредственно в Чесме.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0505" indent="271463" algn="just">
              <a:spcBef>
                <a:spcPts val="104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Из-за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узости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входного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горла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Чесмы,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Чесменской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битве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решили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задействовать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группу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линкоров и 2 фрегатов. Задачей первых было ведение огня по вражеским судам. Для большей эффективности стрельбы планировалось подойти к противнику на расстояние, позволяющее вести стрельбу с нижнего и верхнего дека. Фрегаты должны были подавить огонь береговых батарей. Совместные действия должны были отвлечь внимание врага на себя, после чего последует атака брандеров – небольших судов с грузом взрывчатки и легко воспламеняющих веществ, которые при столкновении с судами противника должны были их поджечь и уничтожить взрывом. Для этого чрезвычайно опасного дела были задействованы наполненные порохом и смолой парусные шхуны, команды которых состояли только из добровольцев. К вечеру следующего дня все было готово для начала атаки. Турки,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считая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Чесмы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неприступными, 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допуская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атаки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русского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флота, сразу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 после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прошедшего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ожесточенного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сражения, отказались от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выхода в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море,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оторваться от преследования. Вместо этого они в спешке занялись усилением своей обороны, с этой целью перебросив на береговые батареи пушки, снятые с части кораблей.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7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16B5E2D8-B6D1-4DC1-8847-02AF33EBCD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grpSp>
        <p:nvGrpSpPr>
          <p:cNvPr id="3" name="Group 83">
            <a:extLst>
              <a:ext uri="{FF2B5EF4-FFF2-40B4-BE49-F238E27FC236}">
                <a16:creationId xmlns="" xmlns:a16="http://schemas.microsoft.com/office/drawing/2014/main" id="{6283591C-5D35-4FAD-914C-6FABE4A266C6}"/>
              </a:ext>
            </a:extLst>
          </p:cNvPr>
          <p:cNvGrpSpPr>
            <a:grpSpLocks/>
          </p:cNvGrpSpPr>
          <p:nvPr/>
        </p:nvGrpSpPr>
        <p:grpSpPr>
          <a:xfrm>
            <a:off x="2668728" y="497417"/>
            <a:ext cx="6425184" cy="444374"/>
            <a:chOff x="0" y="0"/>
            <a:chExt cx="6425184" cy="445008"/>
          </a:xfrm>
        </p:grpSpPr>
        <p:pic>
          <p:nvPicPr>
            <p:cNvPr id="4" name="Image 84">
              <a:extLst>
                <a:ext uri="{FF2B5EF4-FFF2-40B4-BE49-F238E27FC236}">
                  <a16:creationId xmlns="" xmlns:a16="http://schemas.microsoft.com/office/drawing/2014/main" id="{E99C2BE1-E4AF-424D-ADDD-D205DF3A071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425184" cy="445008"/>
            </a:xfrm>
            <a:prstGeom prst="rect">
              <a:avLst/>
            </a:prstGeom>
          </p:spPr>
        </p:pic>
        <p:pic>
          <p:nvPicPr>
            <p:cNvPr id="5" name="Image 85">
              <a:extLst>
                <a:ext uri="{FF2B5EF4-FFF2-40B4-BE49-F238E27FC236}">
                  <a16:creationId xmlns="" xmlns:a16="http://schemas.microsoft.com/office/drawing/2014/main" id="{7F4353A0-DA14-421F-A2D6-DD49B9DDF5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4" y="15240"/>
              <a:ext cx="6364605" cy="383413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4556EC7-4455-4D00-BF78-620D9290EC04}"/>
              </a:ext>
            </a:extLst>
          </p:cNvPr>
          <p:cNvSpPr/>
          <p:nvPr/>
        </p:nvSpPr>
        <p:spPr>
          <a:xfrm>
            <a:off x="745066" y="1438891"/>
            <a:ext cx="11063112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7175" indent="361950">
              <a:spcBef>
                <a:spcPts val="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Русские</a:t>
            </a:r>
            <a:r>
              <a:rPr lang="ru-RU" sz="2000" spc="-3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корабли,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встав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перед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входом</a:t>
            </a:r>
            <a:r>
              <a:rPr lang="ru-RU" sz="2000" spc="-3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бухту,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перекрыли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выход из Чесмы, а выдвинувшийся вперёд «Гром» начал вести стрельбу, снялся с якоря и двинулся в бухту. Вскоре их </a:t>
            </a:r>
            <a:r>
              <a:rPr lang="ru-RU" sz="2000" spc="-65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заметили,</a:t>
            </a:r>
            <a:r>
              <a:rPr lang="ru-RU" sz="2000" spc="-4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</a:t>
            </a:r>
            <a:r>
              <a:rPr lang="ru-RU" sz="2000" spc="-6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береговых</a:t>
            </a:r>
            <a:r>
              <a:rPr lang="ru-RU" sz="2000" spc="-4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батареях</a:t>
            </a:r>
            <a:r>
              <a:rPr lang="ru-RU" sz="2000" spc="-4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</a:t>
            </a:r>
            <a:r>
              <a:rPr lang="ru-RU" sz="2000" spc="-4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турецких</a:t>
            </a:r>
            <a:r>
              <a:rPr lang="ru-RU" sz="2000" spc="-6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кораблях</a:t>
            </a:r>
            <a:r>
              <a:rPr lang="ru-RU" sz="2000" spc="-3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объявили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тревогу,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</a:t>
            </a:r>
            <a:r>
              <a:rPr lang="ru-RU" sz="2000" spc="-3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начался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обстрел.</a:t>
            </a:r>
            <a:endParaRPr lang="ru-RU" sz="2000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R="257175" indent="361950">
              <a:spcBef>
                <a:spcPts val="10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Несмотря на шквальный огонь противника, русские линейные корабли, прорвавшись в бухту и миновав береговые батареи противника, вступили в бой с турецкими судами. Фрегаты, остановившись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входа</a:t>
            </a:r>
            <a:r>
              <a:rPr lang="ru-RU" sz="2000" spc="-3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бухту,</a:t>
            </a:r>
            <a:r>
              <a:rPr lang="ru-RU" sz="2000" spc="-3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начали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обстрел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береговых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батарей. Так начался ночной бой.</a:t>
            </a:r>
          </a:p>
          <a:p>
            <a:pPr marR="257175" indent="36195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Подойдя к врагу на 200 метров, русские корабли открыли ураганный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огонь,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выбирая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наиболее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крупные</a:t>
            </a:r>
            <a:r>
              <a:rPr lang="ru-RU" sz="2000" spc="-3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цели.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Дождь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русских ядер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обрушился на</a:t>
            </a:r>
            <a:r>
              <a:rPr lang="ru-RU" sz="2000" spc="-2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османский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флот, отчего</a:t>
            </a:r>
            <a:r>
              <a:rPr lang="ru-RU" sz="2000" spc="-2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 одном</a:t>
            </a:r>
            <a:r>
              <a:rPr lang="ru-RU" sz="2000" spc="-2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из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кораблей начался пожар, который привёл к взрыву порохового погреба.</a:t>
            </a:r>
          </a:p>
          <a:p>
            <a:pPr marR="257175" indent="36195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Горящие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обломки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разлетелись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разные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стороны,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поджигая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стоявшие кучно суда. Началась паника. Обезумевшие моряки, спасаясь, прыгали в</a:t>
            </a:r>
            <a:r>
              <a:rPr lang="ru-RU" sz="2000" spc="-2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воду. Через</a:t>
            </a:r>
            <a:r>
              <a:rPr lang="ru-RU" sz="2000" spc="-2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несколько часов взорвались ещё 2</a:t>
            </a:r>
            <a:r>
              <a:rPr lang="ru-RU" sz="2000" spc="-2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линейных корабля турок.</a:t>
            </a:r>
          </a:p>
          <a:p>
            <a:pPr marR="257175" indent="36195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 наступление пошли русские</a:t>
            </a:r>
            <a:r>
              <a:rPr lang="ru-RU" sz="2000" spc="-2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брандеры. Но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из</a:t>
            </a:r>
            <a:r>
              <a:rPr lang="ru-RU" sz="2000" spc="-2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</a:t>
            </a:r>
            <a:r>
              <a:rPr lang="ru-RU" sz="2000" spc="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брандеров прорваться сумел только один, лейтенанта Дмитрия Ильина.</a:t>
            </a:r>
          </a:p>
          <a:p>
            <a:pPr indent="36195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Сблизившись</a:t>
            </a:r>
            <a:r>
              <a:rPr lang="ru-RU" sz="2000" spc="-5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</a:t>
            </a:r>
            <a:r>
              <a:rPr lang="ru-RU" sz="2000" spc="-7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большим</a:t>
            </a:r>
            <a:r>
              <a:rPr lang="ru-RU" sz="2000" spc="-5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вражеским</a:t>
            </a:r>
            <a:r>
              <a:rPr lang="ru-RU" sz="2000" spc="-5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линейным</a:t>
            </a:r>
            <a:r>
              <a:rPr lang="ru-RU" sz="2000" spc="-5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кораблём,</a:t>
            </a:r>
            <a:r>
              <a:rPr lang="ru-RU" sz="2000" spc="-5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русский</a:t>
            </a:r>
            <a:r>
              <a:rPr lang="ru-RU" sz="2000" spc="-4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экипаж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поджёг</a:t>
            </a:r>
            <a:r>
              <a:rPr lang="ru-RU" sz="2000" spc="-3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брандер</a:t>
            </a:r>
            <a:r>
              <a:rPr lang="ru-RU" sz="2000" spc="-2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</a:t>
            </a:r>
            <a:r>
              <a:rPr lang="ru-RU" sz="2000" spc="-4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пересел</a:t>
            </a:r>
            <a:r>
              <a:rPr lang="ru-RU" sz="2000" spc="-2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</a:t>
            </a:r>
            <a:r>
              <a:rPr lang="ru-RU" sz="2000" spc="-4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шлюпку.</a:t>
            </a:r>
            <a:r>
              <a:rPr lang="ru-RU" sz="2000" spc="-2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1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6D60CC0A-E3E3-401F-AA86-B5AFF431E2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grpSp>
        <p:nvGrpSpPr>
          <p:cNvPr id="3" name="Group 88">
            <a:extLst>
              <a:ext uri="{FF2B5EF4-FFF2-40B4-BE49-F238E27FC236}">
                <a16:creationId xmlns="" xmlns:a16="http://schemas.microsoft.com/office/drawing/2014/main" id="{B37964EE-4184-4C4C-82DB-D454ED984C6B}"/>
              </a:ext>
            </a:extLst>
          </p:cNvPr>
          <p:cNvGrpSpPr>
            <a:grpSpLocks/>
          </p:cNvGrpSpPr>
          <p:nvPr/>
        </p:nvGrpSpPr>
        <p:grpSpPr>
          <a:xfrm>
            <a:off x="2759039" y="497417"/>
            <a:ext cx="6425184" cy="444374"/>
            <a:chOff x="0" y="0"/>
            <a:chExt cx="6425184" cy="445008"/>
          </a:xfrm>
        </p:grpSpPr>
        <p:pic>
          <p:nvPicPr>
            <p:cNvPr id="4" name="Image 89">
              <a:extLst>
                <a:ext uri="{FF2B5EF4-FFF2-40B4-BE49-F238E27FC236}">
                  <a16:creationId xmlns="" xmlns:a16="http://schemas.microsoft.com/office/drawing/2014/main" id="{9132BE4F-2073-4975-BC42-0153B394DC5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425184" cy="445008"/>
            </a:xfrm>
            <a:prstGeom prst="rect">
              <a:avLst/>
            </a:prstGeom>
          </p:spPr>
        </p:pic>
        <p:pic>
          <p:nvPicPr>
            <p:cNvPr id="5" name="Image 90">
              <a:extLst>
                <a:ext uri="{FF2B5EF4-FFF2-40B4-BE49-F238E27FC236}">
                  <a16:creationId xmlns="" xmlns:a16="http://schemas.microsoft.com/office/drawing/2014/main" id="{EF0F8993-C121-4584-AB05-FE33D4E57A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4" y="15240"/>
              <a:ext cx="6364605" cy="383413"/>
            </a:xfrm>
            <a:prstGeom prst="rect">
              <a:avLst/>
            </a:prstGeom>
          </p:spPr>
        </p:pic>
      </p:grpSp>
      <p:grpSp>
        <p:nvGrpSpPr>
          <p:cNvPr id="6" name="Group 91" descr="C:\Users\Мама.Andrei-PC\Desktop\chesmenskiy-boy-ayvazovskiy.jpg">
            <a:extLst>
              <a:ext uri="{FF2B5EF4-FFF2-40B4-BE49-F238E27FC236}">
                <a16:creationId xmlns="" xmlns:a16="http://schemas.microsoft.com/office/drawing/2014/main" id="{C56C82E9-5917-4737-BF8C-079DE0A83871}"/>
              </a:ext>
            </a:extLst>
          </p:cNvPr>
          <p:cNvGrpSpPr>
            <a:grpSpLocks/>
          </p:cNvGrpSpPr>
          <p:nvPr/>
        </p:nvGrpSpPr>
        <p:grpSpPr>
          <a:xfrm>
            <a:off x="620888" y="1153216"/>
            <a:ext cx="10950223" cy="4258310"/>
            <a:chOff x="4572" y="4572"/>
            <a:chExt cx="7726680" cy="4258310"/>
          </a:xfrm>
        </p:grpSpPr>
        <p:pic>
          <p:nvPicPr>
            <p:cNvPr id="7" name="Image 92" descr="C:\Users\Мама.Andrei-PC\Desktop\chesmenskiy-boy-ayvazovskiy.jpg">
              <a:extLst>
                <a:ext uri="{FF2B5EF4-FFF2-40B4-BE49-F238E27FC236}">
                  <a16:creationId xmlns="" xmlns:a16="http://schemas.microsoft.com/office/drawing/2014/main" id="{5D590A35-C1CE-4287-AEE0-2FE6602A2B1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" y="9144"/>
              <a:ext cx="7717535" cy="4248912"/>
            </a:xfrm>
            <a:prstGeom prst="rect">
              <a:avLst/>
            </a:prstGeom>
          </p:spPr>
        </p:pic>
        <p:sp>
          <p:nvSpPr>
            <p:cNvPr id="8" name="Graphic 93">
              <a:extLst>
                <a:ext uri="{FF2B5EF4-FFF2-40B4-BE49-F238E27FC236}">
                  <a16:creationId xmlns="" xmlns:a16="http://schemas.microsoft.com/office/drawing/2014/main" id="{C08C6225-FE0B-4133-B05A-DC12E2E09079}"/>
                </a:ext>
              </a:extLst>
            </p:cNvPr>
            <p:cNvSpPr/>
            <p:nvPr/>
          </p:nvSpPr>
          <p:spPr>
            <a:xfrm>
              <a:off x="4572" y="4572"/>
              <a:ext cx="7726680" cy="4258310"/>
            </a:xfrm>
            <a:custGeom>
              <a:avLst/>
              <a:gdLst/>
              <a:ahLst/>
              <a:cxnLst/>
              <a:rect l="l" t="t" r="r" b="b"/>
              <a:pathLst>
                <a:path w="7726680" h="4258310">
                  <a:moveTo>
                    <a:pt x="0" y="4258056"/>
                  </a:moveTo>
                  <a:lnTo>
                    <a:pt x="7726680" y="4258056"/>
                  </a:lnTo>
                  <a:lnTo>
                    <a:pt x="7726680" y="0"/>
                  </a:lnTo>
                  <a:lnTo>
                    <a:pt x="0" y="0"/>
                  </a:lnTo>
                  <a:lnTo>
                    <a:pt x="0" y="425805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15D658C-3A38-4A84-B273-13E2C5EE2468}"/>
              </a:ext>
            </a:extLst>
          </p:cNvPr>
          <p:cNvSpPr/>
          <p:nvPr/>
        </p:nvSpPr>
        <p:spPr>
          <a:xfrm>
            <a:off x="627367" y="5423550"/>
            <a:ext cx="10937263" cy="953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ts val="1785"/>
              </a:lnSpc>
              <a:spcBef>
                <a:spcPts val="121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Наступившим</a:t>
            </a:r>
            <a:r>
              <a:rPr lang="ru-RU" sz="2400" spc="-4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утром</a:t>
            </a:r>
            <a:r>
              <a:rPr lang="ru-RU" sz="2400" spc="-4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взорвался</a:t>
            </a:r>
            <a:r>
              <a:rPr lang="ru-RU" sz="2400" spc="-9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последний</a:t>
            </a:r>
            <a:r>
              <a:rPr lang="ru-RU" sz="24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вражеский</a:t>
            </a:r>
            <a:r>
              <a:rPr lang="ru-RU" sz="2400" spc="-9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корабль,</a:t>
            </a:r>
            <a:r>
              <a:rPr lang="ru-RU" sz="2400" spc="-9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Крепостной</a:t>
            </a:r>
            <a:r>
              <a:rPr lang="ru-RU" sz="2400" spc="-5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гарнизон</a:t>
            </a:r>
            <a:r>
              <a:rPr lang="ru-RU" sz="2400" spc="-3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spc="-5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уцелевшие</a:t>
            </a:r>
            <a:r>
              <a:rPr lang="ru-RU" sz="2400" spc="-6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турецкие</a:t>
            </a:r>
            <a:r>
              <a:rPr lang="ru-RU" sz="2400" spc="-6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экипажи</a:t>
            </a:r>
            <a:r>
              <a:rPr lang="ru-RU" sz="2400" spc="-1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убежали</a:t>
            </a:r>
            <a:r>
              <a:rPr lang="ru-RU" sz="2400" spc="-5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</a:t>
            </a:r>
            <a:r>
              <a:rPr lang="ru-RU" sz="2400" spc="-8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Смирну.</a:t>
            </a:r>
            <a:r>
              <a:rPr lang="ru-RU" sz="2400" spc="-7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</a:p>
          <a:p>
            <a:pPr indent="361950">
              <a:lnSpc>
                <a:spcPts val="1785"/>
              </a:lnSpc>
              <a:spcBef>
                <a:spcPts val="121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Разгром</a:t>
            </a:r>
            <a:r>
              <a:rPr lang="ru-RU" sz="2400" spc="-8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был</a:t>
            </a:r>
            <a:r>
              <a:rPr lang="ru-RU" sz="2400" spc="-8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полным.</a:t>
            </a:r>
            <a:endParaRPr lang="ru-RU" sz="2400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2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42041AB0-0236-47BE-B7B3-EA30EC2B38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grpSp>
        <p:nvGrpSpPr>
          <p:cNvPr id="3" name="Group 95">
            <a:extLst>
              <a:ext uri="{FF2B5EF4-FFF2-40B4-BE49-F238E27FC236}">
                <a16:creationId xmlns="" xmlns:a16="http://schemas.microsoft.com/office/drawing/2014/main" id="{96191C5D-AF4D-4225-B769-A7EFF1CF00A7}"/>
              </a:ext>
            </a:extLst>
          </p:cNvPr>
          <p:cNvGrpSpPr>
            <a:grpSpLocks/>
          </p:cNvGrpSpPr>
          <p:nvPr/>
        </p:nvGrpSpPr>
        <p:grpSpPr>
          <a:xfrm>
            <a:off x="4804480" y="573792"/>
            <a:ext cx="2063496" cy="517526"/>
            <a:chOff x="0" y="0"/>
            <a:chExt cx="2063496" cy="518160"/>
          </a:xfrm>
        </p:grpSpPr>
        <p:pic>
          <p:nvPicPr>
            <p:cNvPr id="4" name="Image 96">
              <a:extLst>
                <a:ext uri="{FF2B5EF4-FFF2-40B4-BE49-F238E27FC236}">
                  <a16:creationId xmlns="" xmlns:a16="http://schemas.microsoft.com/office/drawing/2014/main" id="{76FC9F71-1B73-4C66-97EB-665F2FBD925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63496" cy="518160"/>
            </a:xfrm>
            <a:prstGeom prst="rect">
              <a:avLst/>
            </a:prstGeom>
          </p:spPr>
        </p:pic>
        <p:pic>
          <p:nvPicPr>
            <p:cNvPr id="5" name="Image 97">
              <a:extLst>
                <a:ext uri="{FF2B5EF4-FFF2-40B4-BE49-F238E27FC236}">
                  <a16:creationId xmlns="" xmlns:a16="http://schemas.microsoft.com/office/drawing/2014/main" id="{8BBED059-D8B6-4984-B2A3-4057F9CE245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53" y="16636"/>
              <a:ext cx="2003171" cy="455803"/>
            </a:xfrm>
            <a:prstGeom prst="rect">
              <a:avLst/>
            </a:prstGeom>
          </p:spPr>
        </p:pic>
      </p:grp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194C098D-B975-4BE8-A01F-E7E5A3D75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53749"/>
              </p:ext>
            </p:extLst>
          </p:nvPr>
        </p:nvGraphicFramePr>
        <p:xfrm>
          <a:off x="677333" y="1243541"/>
          <a:ext cx="10837334" cy="22505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18667">
                  <a:extLst>
                    <a:ext uri="{9D8B030D-6E8A-4147-A177-3AD203B41FA5}">
                      <a16:colId xmlns="" xmlns:a16="http://schemas.microsoft.com/office/drawing/2014/main" val="1363333837"/>
                    </a:ext>
                  </a:extLst>
                </a:gridCol>
                <a:gridCol w="5418667">
                  <a:extLst>
                    <a:ext uri="{9D8B030D-6E8A-4147-A177-3AD203B41FA5}">
                      <a16:colId xmlns="" xmlns:a16="http://schemas.microsoft.com/office/drawing/2014/main" val="521354036"/>
                    </a:ext>
                  </a:extLst>
                </a:gridCol>
              </a:tblGrid>
              <a:tr h="330849">
                <a:tc>
                  <a:txBody>
                    <a:bodyPr/>
                    <a:lstStyle/>
                    <a:p>
                      <a:pPr marL="65659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</a:t>
                      </a:r>
                      <a:r>
                        <a:rPr lang="ru-RU" sz="20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империя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2771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Османская</a:t>
                      </a:r>
                      <a:r>
                        <a:rPr lang="ru-RU" sz="2000" spc="-8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империя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6341126"/>
                  </a:ext>
                </a:extLst>
              </a:tr>
              <a:tr h="1919698">
                <a:tc>
                  <a:txBody>
                    <a:bodyPr/>
                    <a:lstStyle/>
                    <a:p>
                      <a:pPr marL="91440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линейный</a:t>
                      </a:r>
                      <a:r>
                        <a:rPr lang="ru-RU" sz="20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брандера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r>
                        <a:rPr lang="ru-RU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ru-RU" sz="20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  <a:r>
                        <a:rPr lang="ru-RU" sz="20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человек,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3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20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</a:t>
                      </a:r>
                      <a:r>
                        <a:rPr lang="ru-RU" sz="20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r>
                        <a:rPr lang="ru-RU" sz="2000" spc="-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ru-RU" sz="20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20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взрыве</a:t>
                      </a:r>
                      <a:r>
                        <a:rPr lang="ru-RU" sz="20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линейного корабля Св. Евстафия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Плакиды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раненых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20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линейных</a:t>
                      </a:r>
                      <a:r>
                        <a:rPr lang="ru-RU" sz="2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кораблей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71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фрегатов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710" marR="581660">
                        <a:lnSpc>
                          <a:spcPct val="103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</a:t>
                      </a:r>
                      <a:r>
                        <a:rPr lang="ru-RU" sz="2000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2000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мелких</a:t>
                      </a:r>
                      <a:r>
                        <a:rPr lang="ru-RU" sz="2000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судов около 11000 человек 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Захвачены: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71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линейный</a:t>
                      </a:r>
                      <a:r>
                        <a:rPr lang="ru-RU" sz="20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71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галер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447004"/>
                  </a:ext>
                </a:extLst>
              </a:tr>
            </a:tbl>
          </a:graphicData>
        </a:graphic>
      </p:graphicFrame>
      <p:pic>
        <p:nvPicPr>
          <p:cNvPr id="7" name="Image 98">
            <a:extLst>
              <a:ext uri="{FF2B5EF4-FFF2-40B4-BE49-F238E27FC236}">
                <a16:creationId xmlns="" xmlns:a16="http://schemas.microsoft.com/office/drawing/2014/main" id="{B9445A49-1BD3-4BD9-BE84-B4729E2204A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622" y="3494089"/>
            <a:ext cx="10837334" cy="31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5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CF9BA350-13E4-4624-BFDF-897AC4829A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22" y="635"/>
            <a:ext cx="12192000" cy="6857365"/>
          </a:xfrm>
          <a:prstGeom prst="rect">
            <a:avLst/>
          </a:prstGeom>
        </p:spPr>
      </p:pic>
      <p:grpSp>
        <p:nvGrpSpPr>
          <p:cNvPr id="3" name="Group 100">
            <a:extLst>
              <a:ext uri="{FF2B5EF4-FFF2-40B4-BE49-F238E27FC236}">
                <a16:creationId xmlns="" xmlns:a16="http://schemas.microsoft.com/office/drawing/2014/main" id="{003163C9-E95B-4469-8B5D-7BEED9855D17}"/>
              </a:ext>
            </a:extLst>
          </p:cNvPr>
          <p:cNvGrpSpPr>
            <a:grpSpLocks/>
          </p:cNvGrpSpPr>
          <p:nvPr/>
        </p:nvGrpSpPr>
        <p:grpSpPr>
          <a:xfrm>
            <a:off x="1711452" y="461856"/>
            <a:ext cx="8769096" cy="515112"/>
            <a:chOff x="0" y="0"/>
            <a:chExt cx="8769096" cy="515112"/>
          </a:xfrm>
        </p:grpSpPr>
        <p:pic>
          <p:nvPicPr>
            <p:cNvPr id="4" name="Image 101">
              <a:extLst>
                <a:ext uri="{FF2B5EF4-FFF2-40B4-BE49-F238E27FC236}">
                  <a16:creationId xmlns="" xmlns:a16="http://schemas.microsoft.com/office/drawing/2014/main" id="{FBB54C13-E556-485B-9A1E-1E85A05E34B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769096" cy="515112"/>
            </a:xfrm>
            <a:prstGeom prst="rect">
              <a:avLst/>
            </a:prstGeom>
          </p:spPr>
        </p:pic>
        <p:pic>
          <p:nvPicPr>
            <p:cNvPr id="5" name="Image 102">
              <a:extLst>
                <a:ext uri="{FF2B5EF4-FFF2-40B4-BE49-F238E27FC236}">
                  <a16:creationId xmlns="" xmlns:a16="http://schemas.microsoft.com/office/drawing/2014/main" id="{D66A933C-814E-4C49-B354-3098FF0A1B9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30" y="14604"/>
              <a:ext cx="8709482" cy="455803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E0DC646-8DF7-46F3-8D6C-2E579973D36A}"/>
              </a:ext>
            </a:extLst>
          </p:cNvPr>
          <p:cNvSpPr/>
          <p:nvPr/>
        </p:nvSpPr>
        <p:spPr>
          <a:xfrm>
            <a:off x="920044" y="946867"/>
            <a:ext cx="10826045" cy="571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Произошло</a:t>
            </a:r>
            <a:r>
              <a:rPr lang="ru-RU" sz="2800" b="1" spc="-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полное</a:t>
            </a:r>
            <a:r>
              <a:rPr lang="ru-RU" sz="2800" b="1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уничтожение</a:t>
            </a:r>
            <a:r>
              <a:rPr lang="ru-RU" sz="2800" b="1" spc="-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османского</a:t>
            </a:r>
            <a:r>
              <a:rPr lang="ru-RU" sz="2800" b="1" spc="-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флота.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0">
              <a:spcBef>
                <a:spcPts val="33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Чесменской</a:t>
            </a:r>
            <a:r>
              <a:rPr lang="ru-RU" sz="2800" spc="-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битве</a:t>
            </a:r>
            <a:r>
              <a:rPr lang="ru-RU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победу</a:t>
            </a:r>
            <a:r>
              <a:rPr lang="ru-RU" sz="28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обеспечило: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61950">
              <a:spcBef>
                <a:spcPts val="315"/>
              </a:spcBef>
              <a:spcAft>
                <a:spcPts val="0"/>
              </a:spcAft>
              <a:buSzPts val="2200"/>
              <a:buFont typeface="Arial MT"/>
              <a:buChar char="•"/>
              <a:tabLst>
                <a:tab pos="88265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на</a:t>
            </a:r>
            <a:r>
              <a:rPr lang="ru-RU" sz="2800" spc="-6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протяжении</a:t>
            </a:r>
            <a:r>
              <a:rPr lang="ru-RU" sz="2800" spc="-10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всего</a:t>
            </a:r>
            <a:r>
              <a:rPr lang="ru-RU" sz="2800" spc="-8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сражения</a:t>
            </a:r>
            <a:r>
              <a:rPr lang="ru-RU" sz="2800" spc="-10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русская</a:t>
            </a:r>
            <a:r>
              <a:rPr lang="ru-RU" sz="2800" spc="-8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армия</a:t>
            </a:r>
            <a:r>
              <a:rPr lang="ru-RU" sz="2800" spc="-8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spc="-10" dirty="0">
                <a:latin typeface="Times New Roman" panose="02020603050405020304" pitchFamily="18" charset="0"/>
                <a:ea typeface="Arial MT"/>
                <a:cs typeface="Arial MT"/>
              </a:rPr>
              <a:t>владела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indent="361950">
              <a:spcAft>
                <a:spcPts val="0"/>
              </a:spcAft>
            </a:pP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инициативой;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61950">
              <a:spcBef>
                <a:spcPts val="345"/>
              </a:spcBef>
              <a:spcAft>
                <a:spcPts val="0"/>
              </a:spcAft>
              <a:buSzPts val="2200"/>
              <a:buFont typeface="Arial MT"/>
              <a:buChar char="•"/>
              <a:tabLst>
                <a:tab pos="88265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ведение</a:t>
            </a:r>
            <a:r>
              <a:rPr lang="ru-RU" sz="2800" spc="-8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боевых</a:t>
            </a:r>
            <a:r>
              <a:rPr lang="ru-RU" sz="2800" spc="-5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действий</a:t>
            </a:r>
            <a:r>
              <a:rPr lang="ru-RU" sz="2800" spc="-5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с</a:t>
            </a:r>
            <a:r>
              <a:rPr lang="ru-RU" sz="2800" spc="-2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предельным</a:t>
            </a:r>
            <a:r>
              <a:rPr lang="ru-RU" sz="2800" spc="-9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сближением</a:t>
            </a:r>
            <a:r>
              <a:rPr lang="ru-RU" sz="2800" spc="-7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spc="-50" dirty="0">
                <a:latin typeface="Times New Roman" panose="02020603050405020304" pitchFamily="18" charset="0"/>
                <a:ea typeface="Arial MT"/>
                <a:cs typeface="Arial MT"/>
              </a:rPr>
              <a:t>к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indent="361950">
              <a:spcAft>
                <a:spcPts val="0"/>
              </a:spcAft>
            </a:pP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противнику;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95020" lvl="0" indent="361950">
              <a:spcBef>
                <a:spcPts val="915"/>
              </a:spcBef>
              <a:spcAft>
                <a:spcPts val="0"/>
              </a:spcAft>
              <a:buSzPts val="2200"/>
              <a:buFont typeface="Arial MT"/>
              <a:buChar char="•"/>
              <a:tabLst>
                <a:tab pos="883285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умелое</a:t>
            </a:r>
            <a:r>
              <a:rPr lang="ru-RU" sz="2800" spc="-14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маневрирование</a:t>
            </a:r>
            <a:r>
              <a:rPr lang="ru-RU" sz="2800" spc="-13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800" spc="-13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максимальное</a:t>
            </a:r>
            <a:r>
              <a:rPr lang="ru-RU" sz="2800" spc="-14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использование всех корабельных орудий;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lvl="0" indent="361950">
              <a:spcBef>
                <a:spcPts val="460"/>
              </a:spcBef>
              <a:spcAft>
                <a:spcPts val="0"/>
              </a:spcAft>
              <a:buSzPts val="2200"/>
              <a:buFont typeface="Arial MT"/>
              <a:buChar char="•"/>
              <a:tabLst>
                <a:tab pos="88265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высокие</a:t>
            </a:r>
            <a:r>
              <a:rPr lang="ru-RU" sz="2800" spc="-8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боевые</a:t>
            </a:r>
            <a:r>
              <a:rPr lang="ru-RU" sz="2800" spc="-4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800" spc="-2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моральные</a:t>
            </a:r>
            <a:r>
              <a:rPr lang="ru-RU" sz="2800" spc="-9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качества</a:t>
            </a:r>
            <a:r>
              <a:rPr lang="ru-RU" sz="2800" spc="-4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флотских</a:t>
            </a:r>
            <a:r>
              <a:rPr lang="ru-RU" sz="2800" spc="-7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spc="-10" dirty="0">
                <a:latin typeface="Times New Roman" panose="02020603050405020304" pitchFamily="18" charset="0"/>
                <a:ea typeface="Arial MT"/>
                <a:cs typeface="Arial MT"/>
              </a:rPr>
              <a:t>экипажей;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lvl="0" indent="361950">
              <a:spcBef>
                <a:spcPts val="315"/>
              </a:spcBef>
              <a:spcAft>
                <a:spcPts val="0"/>
              </a:spcAft>
              <a:buSzPts val="2200"/>
              <a:buFont typeface="Arial MT"/>
              <a:buChar char="•"/>
              <a:tabLst>
                <a:tab pos="88265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не</a:t>
            </a:r>
            <a:r>
              <a:rPr lang="ru-RU" sz="2800" spc="-2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предоставление</a:t>
            </a:r>
            <a:r>
              <a:rPr lang="ru-RU" sz="2800" spc="-9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врагу</a:t>
            </a:r>
            <a:r>
              <a:rPr lang="ru-RU" sz="2800" spc="-4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времени</a:t>
            </a:r>
            <a:r>
              <a:rPr lang="ru-RU" sz="2800" spc="-5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на</a:t>
            </a:r>
            <a:r>
              <a:rPr lang="ru-RU" sz="2800" spc="-1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восстановление</a:t>
            </a:r>
            <a:r>
              <a:rPr lang="ru-RU" sz="2800" spc="-6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spc="-20" dirty="0">
                <a:latin typeface="Times New Roman" panose="02020603050405020304" pitchFamily="18" charset="0"/>
                <a:ea typeface="Arial MT"/>
                <a:cs typeface="Arial MT"/>
              </a:rPr>
              <a:t>сил;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R="1236345" lvl="0" indent="361950">
              <a:spcBef>
                <a:spcPts val="895"/>
              </a:spcBef>
              <a:spcAft>
                <a:spcPts val="0"/>
              </a:spcAft>
              <a:buSzPts val="2200"/>
              <a:buFont typeface="Arial MT"/>
              <a:buChar char="•"/>
              <a:tabLst>
                <a:tab pos="883285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сочетание</a:t>
            </a:r>
            <a:r>
              <a:rPr lang="ru-RU" sz="2800" spc="-12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артиллерийских</a:t>
            </a:r>
            <a:r>
              <a:rPr lang="ru-RU" sz="2800" spc="-13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ударов</a:t>
            </a:r>
            <a:r>
              <a:rPr lang="ru-RU" sz="2800" spc="-9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с</a:t>
            </a:r>
            <a:r>
              <a:rPr lang="ru-RU" sz="2800" spc="-9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Arial MT"/>
              </a:rPr>
              <a:t>использованием брандеров и абордажных атак.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53816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4A229842-4081-4BA3-90D3-FB2C5137E3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grpSp>
        <p:nvGrpSpPr>
          <p:cNvPr id="3" name="Group 104">
            <a:extLst>
              <a:ext uri="{FF2B5EF4-FFF2-40B4-BE49-F238E27FC236}">
                <a16:creationId xmlns="" xmlns:a16="http://schemas.microsoft.com/office/drawing/2014/main" id="{A952F03A-02BF-4C7D-B04B-319A71246583}"/>
              </a:ext>
            </a:extLst>
          </p:cNvPr>
          <p:cNvGrpSpPr>
            <a:grpSpLocks/>
          </p:cNvGrpSpPr>
          <p:nvPr/>
        </p:nvGrpSpPr>
        <p:grpSpPr>
          <a:xfrm>
            <a:off x="3277729" y="270396"/>
            <a:ext cx="2407920" cy="515112"/>
            <a:chOff x="0" y="0"/>
            <a:chExt cx="2407920" cy="515112"/>
          </a:xfrm>
        </p:grpSpPr>
        <p:pic>
          <p:nvPicPr>
            <p:cNvPr id="4" name="Image 105">
              <a:extLst>
                <a:ext uri="{FF2B5EF4-FFF2-40B4-BE49-F238E27FC236}">
                  <a16:creationId xmlns="" xmlns:a16="http://schemas.microsoft.com/office/drawing/2014/main" id="{0AD535B5-88A1-4723-A3C2-86DA229D4E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407920" cy="515112"/>
            </a:xfrm>
            <a:prstGeom prst="rect">
              <a:avLst/>
            </a:prstGeom>
          </p:spPr>
        </p:pic>
        <p:pic>
          <p:nvPicPr>
            <p:cNvPr id="5" name="Image 106">
              <a:extLst>
                <a:ext uri="{FF2B5EF4-FFF2-40B4-BE49-F238E27FC236}">
                  <a16:creationId xmlns="" xmlns:a16="http://schemas.microsoft.com/office/drawing/2014/main" id="{A67FE56B-B45C-44D1-9FDA-BDDFB588F39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50" y="14350"/>
              <a:ext cx="2346325" cy="456057"/>
            </a:xfrm>
            <a:prstGeom prst="rect">
              <a:avLst/>
            </a:prstGeom>
          </p:spPr>
        </p:pic>
      </p:grpSp>
      <p:grpSp>
        <p:nvGrpSpPr>
          <p:cNvPr id="6" name="Group 107">
            <a:extLst>
              <a:ext uri="{FF2B5EF4-FFF2-40B4-BE49-F238E27FC236}">
                <a16:creationId xmlns="" xmlns:a16="http://schemas.microsoft.com/office/drawing/2014/main" id="{1661DA4F-7B84-4D0C-AFB2-9462ECC50377}"/>
              </a:ext>
            </a:extLst>
          </p:cNvPr>
          <p:cNvGrpSpPr>
            <a:grpSpLocks/>
          </p:cNvGrpSpPr>
          <p:nvPr/>
        </p:nvGrpSpPr>
        <p:grpSpPr>
          <a:xfrm>
            <a:off x="6096000" y="261253"/>
            <a:ext cx="2706624" cy="524255"/>
            <a:chOff x="0" y="0"/>
            <a:chExt cx="2706624" cy="524255"/>
          </a:xfrm>
        </p:grpSpPr>
        <p:pic>
          <p:nvPicPr>
            <p:cNvPr id="7" name="Image 108">
              <a:extLst>
                <a:ext uri="{FF2B5EF4-FFF2-40B4-BE49-F238E27FC236}">
                  <a16:creationId xmlns="" xmlns:a16="http://schemas.microsoft.com/office/drawing/2014/main" id="{68F162F5-2C01-49E6-B427-8571A88F6C8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706624" cy="524255"/>
            </a:xfrm>
            <a:prstGeom prst="rect">
              <a:avLst/>
            </a:prstGeom>
          </p:spPr>
        </p:pic>
        <p:pic>
          <p:nvPicPr>
            <p:cNvPr id="8" name="Image 109">
              <a:extLst>
                <a:ext uri="{FF2B5EF4-FFF2-40B4-BE49-F238E27FC236}">
                  <a16:creationId xmlns="" xmlns:a16="http://schemas.microsoft.com/office/drawing/2014/main" id="{2B7EC741-3DA3-4042-ACB0-F52278C9F4E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" y="15367"/>
              <a:ext cx="2644013" cy="464185"/>
            </a:xfrm>
            <a:prstGeom prst="rect">
              <a:avLst/>
            </a:prstGeom>
          </p:spPr>
        </p:pic>
      </p:grpSp>
      <p:grpSp>
        <p:nvGrpSpPr>
          <p:cNvPr id="9" name="Group 110">
            <a:extLst>
              <a:ext uri="{FF2B5EF4-FFF2-40B4-BE49-F238E27FC236}">
                <a16:creationId xmlns="" xmlns:a16="http://schemas.microsoft.com/office/drawing/2014/main" id="{BA01CB5E-6F2D-466D-953C-E978DA3C915D}"/>
              </a:ext>
            </a:extLst>
          </p:cNvPr>
          <p:cNvGrpSpPr>
            <a:grpSpLocks/>
          </p:cNvGrpSpPr>
          <p:nvPr/>
        </p:nvGrpSpPr>
        <p:grpSpPr>
          <a:xfrm>
            <a:off x="2962910" y="799858"/>
            <a:ext cx="6062471" cy="551688"/>
            <a:chOff x="0" y="0"/>
            <a:chExt cx="6062471" cy="551688"/>
          </a:xfrm>
        </p:grpSpPr>
        <p:pic>
          <p:nvPicPr>
            <p:cNvPr id="10" name="Image 111">
              <a:extLst>
                <a:ext uri="{FF2B5EF4-FFF2-40B4-BE49-F238E27FC236}">
                  <a16:creationId xmlns="" xmlns:a16="http://schemas.microsoft.com/office/drawing/2014/main" id="{178C0DAA-C0EB-4144-8BEC-1514898AABB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6062471" cy="551688"/>
            </a:xfrm>
            <a:prstGeom prst="rect">
              <a:avLst/>
            </a:prstGeom>
          </p:spPr>
        </p:pic>
        <p:pic>
          <p:nvPicPr>
            <p:cNvPr id="11" name="Image 112">
              <a:extLst>
                <a:ext uri="{FF2B5EF4-FFF2-40B4-BE49-F238E27FC236}">
                  <a16:creationId xmlns="" xmlns:a16="http://schemas.microsoft.com/office/drawing/2014/main" id="{F1D54DEE-22F7-4849-B4D6-67BA6B08E7D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11" y="16382"/>
              <a:ext cx="6001918" cy="490601"/>
            </a:xfrm>
            <a:prstGeom prst="rect">
              <a:avLst/>
            </a:prstGeom>
          </p:spPr>
        </p:pic>
      </p:grpSp>
      <p:pic>
        <p:nvPicPr>
          <p:cNvPr id="12" name="Image 113" descr="Спиридов_Григорий_Андреевич.jpeg">
            <a:extLst>
              <a:ext uri="{FF2B5EF4-FFF2-40B4-BE49-F238E27FC236}">
                <a16:creationId xmlns="" xmlns:a16="http://schemas.microsoft.com/office/drawing/2014/main" id="{CFA3019D-30FE-4803-B555-E7B0DAE09A6E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61763" y="1540346"/>
            <a:ext cx="3319145" cy="462661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F8BB7B3-E54B-4BC9-BA91-FD8A26761CC5}"/>
              </a:ext>
            </a:extLst>
          </p:cNvPr>
          <p:cNvSpPr/>
          <p:nvPr/>
        </p:nvSpPr>
        <p:spPr>
          <a:xfrm>
            <a:off x="1378938" y="1791309"/>
            <a:ext cx="10101970" cy="4783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15790" indent="361950">
              <a:lnSpc>
                <a:spcPct val="72000"/>
              </a:lnSpc>
              <a:spcBef>
                <a:spcPts val="1135"/>
              </a:spcBef>
              <a:spcAft>
                <a:spcPts val="0"/>
              </a:spcAft>
              <a:tabLst>
                <a:tab pos="6818313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Чесменской битве в полной мере проявился талант адмирала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Спиридова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как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флотоводца.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8670" marR="4413885" indent="173355" algn="ctr">
              <a:spcBef>
                <a:spcPts val="101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доклада в Петербург в Адмиралтейств-коллегию ее Президенту графу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Чернышову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60070" marR="4413250" indent="459740" algn="ctr">
              <a:lnSpc>
                <a:spcPct val="72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«Слава Богу и честь Всероссийскому флоту!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60070" marR="4413250" indent="401955" algn="ctr">
              <a:lnSpc>
                <a:spcPct val="72000"/>
              </a:lnSpc>
              <a:spcBef>
                <a:spcPts val="5"/>
              </a:spcBef>
              <a:spcAft>
                <a:spcPts val="0"/>
              </a:spcAft>
              <a:tabLst>
                <a:tab pos="329184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25 на 26-е неприятельский флот атаковали, разбили, разломали, сожгли, на небо пустили, потопили и в пепел обратили, и оставили на том месте престрашное позорище, а сами стали быть во всем </a:t>
            </a:r>
            <a:r>
              <a:rPr lang="ru-RU" sz="2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Архипелаге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нашей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Всемилостивейшей Государыни </a:t>
            </a:r>
            <a:r>
              <a:rPr lang="ru-RU" sz="2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господствующей».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D86073F-975E-41B4-83A6-50D8EB92F545}"/>
              </a:ext>
            </a:extLst>
          </p:cNvPr>
          <p:cNvSpPr/>
          <p:nvPr/>
        </p:nvSpPr>
        <p:spPr>
          <a:xfrm>
            <a:off x="6314122" y="6166956"/>
            <a:ext cx="4977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82320">
              <a:spcBef>
                <a:spcPts val="68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Адмирал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Спиридов</a:t>
            </a:r>
            <a:r>
              <a:rPr lang="ru-RU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Григорий</a:t>
            </a:r>
            <a:r>
              <a:rPr lang="ru-RU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Андреевич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4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F82001B7-EB10-4D43-A406-1D972DB0DD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3" name="Group 115">
            <a:extLst>
              <a:ext uri="{FF2B5EF4-FFF2-40B4-BE49-F238E27FC236}">
                <a16:creationId xmlns="" xmlns:a16="http://schemas.microsoft.com/office/drawing/2014/main" id="{E28CB59A-7D63-47C9-9705-CA008DD38506}"/>
              </a:ext>
            </a:extLst>
          </p:cNvPr>
          <p:cNvGrpSpPr>
            <a:grpSpLocks/>
          </p:cNvGrpSpPr>
          <p:nvPr/>
        </p:nvGrpSpPr>
        <p:grpSpPr>
          <a:xfrm>
            <a:off x="2554287" y="562187"/>
            <a:ext cx="7083425" cy="518160"/>
            <a:chOff x="0" y="0"/>
            <a:chExt cx="7083552" cy="518160"/>
          </a:xfrm>
        </p:grpSpPr>
        <p:pic>
          <p:nvPicPr>
            <p:cNvPr id="4" name="Image 116">
              <a:extLst>
                <a:ext uri="{FF2B5EF4-FFF2-40B4-BE49-F238E27FC236}">
                  <a16:creationId xmlns="" xmlns:a16="http://schemas.microsoft.com/office/drawing/2014/main" id="{7A554B06-1FB6-49EB-A8A3-8C209FE92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083552" cy="518160"/>
            </a:xfrm>
            <a:prstGeom prst="rect">
              <a:avLst/>
            </a:prstGeom>
          </p:spPr>
        </p:pic>
        <p:pic>
          <p:nvPicPr>
            <p:cNvPr id="5" name="Image 117">
              <a:extLst>
                <a:ext uri="{FF2B5EF4-FFF2-40B4-BE49-F238E27FC236}">
                  <a16:creationId xmlns="" xmlns:a16="http://schemas.microsoft.com/office/drawing/2014/main" id="{803A0763-9350-410E-9970-40249E2D7D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00" y="20"/>
              <a:ext cx="7021144" cy="455802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83E7D31-8EDB-41CC-9E77-837CA4B3974F}"/>
              </a:ext>
            </a:extLst>
          </p:cNvPr>
          <p:cNvSpPr/>
          <p:nvPr/>
        </p:nvSpPr>
        <p:spPr>
          <a:xfrm>
            <a:off x="801511" y="1780070"/>
            <a:ext cx="10792178" cy="451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60170" lvl="0" indent="-342900">
              <a:lnSpc>
                <a:spcPct val="73000"/>
              </a:lnSpc>
              <a:spcBef>
                <a:spcPts val="380"/>
              </a:spcBef>
              <a:spcAft>
                <a:spcPts val="0"/>
              </a:spcAft>
              <a:buSzPts val="2400"/>
              <a:buFont typeface="Arial MT"/>
              <a:buChar char="•"/>
              <a:tabLst>
                <a:tab pos="61849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изменение</a:t>
            </a:r>
            <a:r>
              <a:rPr lang="ru-RU" sz="2800" spc="-9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стратегической</a:t>
            </a:r>
            <a:r>
              <a:rPr lang="ru-RU" sz="2800" spc="-11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ситуации</a:t>
            </a:r>
            <a:r>
              <a:rPr lang="ru-RU" sz="2800" spc="-9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 войне в пользу России;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45"/>
              </a:spcBef>
              <a:spcAft>
                <a:spcPts val="0"/>
              </a:spcAft>
              <a:buSzPts val="2400"/>
              <a:buFont typeface="Arial MT"/>
              <a:buChar char="•"/>
              <a:tabLst>
                <a:tab pos="6178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ослабление</a:t>
            </a:r>
            <a:r>
              <a:rPr lang="ru-RU" sz="2800" spc="-6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военной</a:t>
            </a:r>
            <a:r>
              <a:rPr lang="ru-RU" sz="2800" spc="-6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мощи</a:t>
            </a:r>
            <a:r>
              <a:rPr lang="ru-RU" sz="2800" spc="-3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Турции;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  <a:p>
            <a:pPr marL="342900" marR="808355" lvl="0" indent="-342900">
              <a:lnSpc>
                <a:spcPct val="73000"/>
              </a:lnSpc>
              <a:spcBef>
                <a:spcPts val="585"/>
              </a:spcBef>
              <a:spcAft>
                <a:spcPts val="0"/>
              </a:spcAft>
              <a:buSzPts val="2400"/>
              <a:buFont typeface="Arial MT"/>
              <a:buChar char="•"/>
              <a:tabLst>
                <a:tab pos="61849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установление</a:t>
            </a:r>
            <a:r>
              <a:rPr lang="ru-RU" sz="2800" spc="-9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полного</a:t>
            </a:r>
            <a:r>
              <a:rPr lang="ru-RU" sz="2800" spc="-9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контроля</a:t>
            </a:r>
            <a:r>
              <a:rPr lang="ru-RU" sz="2800" spc="-9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русского флота над акваторией Эгейского моря;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SzPts val="2400"/>
              <a:buFont typeface="Arial MT"/>
              <a:buChar char="•"/>
              <a:tabLst>
                <a:tab pos="61849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блокаде</a:t>
            </a:r>
            <a:r>
              <a:rPr lang="ru-RU" sz="2800" spc="-5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пролива</a:t>
            </a:r>
            <a:r>
              <a:rPr lang="ru-RU" sz="2800" spc="-5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Дарданеллы;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  <a:p>
            <a:pPr marL="342900" marR="811530" lvl="0" indent="-342900">
              <a:lnSpc>
                <a:spcPct val="73000"/>
              </a:lnSpc>
              <a:spcBef>
                <a:spcPts val="585"/>
              </a:spcBef>
              <a:spcAft>
                <a:spcPts val="0"/>
              </a:spcAft>
              <a:buSzPts val="2400"/>
              <a:buFont typeface="Arial MT"/>
              <a:buChar char="•"/>
              <a:tabLst>
                <a:tab pos="617220" algn="l"/>
                <a:tab pos="61849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создание возможности возрождения и нового</a:t>
            </a:r>
            <a:r>
              <a:rPr lang="ru-RU" sz="2800" spc="-7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строительства</a:t>
            </a:r>
            <a:r>
              <a:rPr lang="ru-RU" sz="2800" spc="-7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русского</a:t>
            </a:r>
            <a:r>
              <a:rPr lang="ru-RU" sz="2800" spc="-7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флота</a:t>
            </a:r>
            <a:r>
              <a:rPr lang="ru-RU" sz="2800" spc="-7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на Азовском и Черном морях;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  <a:p>
            <a:pPr marL="342900" marR="991235" lvl="0" indent="-342900">
              <a:lnSpc>
                <a:spcPct val="73000"/>
              </a:lnSpc>
              <a:spcBef>
                <a:spcPts val="780"/>
              </a:spcBef>
              <a:spcAft>
                <a:spcPts val="0"/>
              </a:spcAft>
              <a:buSzPts val="2400"/>
              <a:buFont typeface="Arial MT"/>
              <a:buChar char="•"/>
              <a:tabLst>
                <a:tab pos="61849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показала</a:t>
            </a:r>
            <a:r>
              <a:rPr lang="ru-RU" sz="2800" spc="-6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всему</a:t>
            </a:r>
            <a:r>
              <a:rPr lang="ru-RU" sz="2800" spc="-6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миру</a:t>
            </a:r>
            <a:r>
              <a:rPr lang="ru-RU" sz="2800" spc="-4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героизм</a:t>
            </a:r>
            <a:r>
              <a:rPr lang="ru-RU" sz="2800" spc="-6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и</a:t>
            </a:r>
            <a:r>
              <a:rPr lang="ru-RU" sz="2800" spc="-4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высокие моральные качества русских моряков;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  <a:p>
            <a:pPr marL="342900" marR="808355" lvl="0" indent="-342900">
              <a:lnSpc>
                <a:spcPct val="73000"/>
              </a:lnSpc>
              <a:spcBef>
                <a:spcPts val="755"/>
              </a:spcBef>
              <a:spcAft>
                <a:spcPts val="0"/>
              </a:spcAft>
              <a:buSzPts val="2400"/>
              <a:buFont typeface="Arial MT"/>
              <a:buChar char="•"/>
              <a:tabLst>
                <a:tab pos="618490" algn="l"/>
              </a:tabLst>
            </a:pP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высокой</a:t>
            </a:r>
            <a:r>
              <a:rPr lang="ru-RU" sz="2800" spc="-7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оценки</a:t>
            </a:r>
            <a:r>
              <a:rPr lang="ru-RU" sz="2800" spc="-7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действий</a:t>
            </a:r>
            <a:r>
              <a:rPr lang="ru-RU" sz="2800" spc="-5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русского</a:t>
            </a:r>
            <a:r>
              <a:rPr lang="ru-RU" sz="2800" spc="-75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флота ведущими морскими державами.</a:t>
            </a:r>
            <a:endParaRPr lang="ru-RU" sz="2800" spc="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3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B365790D-6053-4EB7-9E06-500885A2A5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0" cy="6857365"/>
          </a:xfrm>
          <a:prstGeom prst="rect">
            <a:avLst/>
          </a:prstGeom>
        </p:spPr>
      </p:pic>
      <p:grpSp>
        <p:nvGrpSpPr>
          <p:cNvPr id="3" name="Group 115">
            <a:extLst>
              <a:ext uri="{FF2B5EF4-FFF2-40B4-BE49-F238E27FC236}">
                <a16:creationId xmlns="" xmlns:a16="http://schemas.microsoft.com/office/drawing/2014/main" id="{F89BA090-FF32-46CA-97D9-3BD436C7C30C}"/>
              </a:ext>
            </a:extLst>
          </p:cNvPr>
          <p:cNvGrpSpPr/>
          <p:nvPr/>
        </p:nvGrpSpPr>
        <p:grpSpPr>
          <a:xfrm>
            <a:off x="2554287" y="449298"/>
            <a:ext cx="7083425" cy="518160"/>
            <a:chOff x="0" y="0"/>
            <a:chExt cx="7083552" cy="518160"/>
          </a:xfrm>
        </p:grpSpPr>
        <p:pic>
          <p:nvPicPr>
            <p:cNvPr id="4" name="Image 116">
              <a:extLst>
                <a:ext uri="{FF2B5EF4-FFF2-40B4-BE49-F238E27FC236}">
                  <a16:creationId xmlns="" xmlns:a16="http://schemas.microsoft.com/office/drawing/2014/main" id="{7E0FAC93-C3A6-48C2-841A-5CECC928D86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083552" cy="518160"/>
            </a:xfrm>
            <a:prstGeom prst="rect">
              <a:avLst/>
            </a:prstGeom>
          </p:spPr>
        </p:pic>
        <p:pic>
          <p:nvPicPr>
            <p:cNvPr id="5" name="Image 117">
              <a:extLst>
                <a:ext uri="{FF2B5EF4-FFF2-40B4-BE49-F238E27FC236}">
                  <a16:creationId xmlns="" xmlns:a16="http://schemas.microsoft.com/office/drawing/2014/main" id="{71206B4B-19DF-4AAA-AAAD-15760AD6CB4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00" y="20"/>
              <a:ext cx="7021144" cy="455802"/>
            </a:xfrm>
            <a:prstGeom prst="rect">
              <a:avLst/>
            </a:prstGeom>
          </p:spPr>
        </p:pic>
      </p:grpSp>
      <p:pic>
        <p:nvPicPr>
          <p:cNvPr id="11" name="Image 120" descr="https://coollib.xyz/i/86/304086/i_010.jpg">
            <a:extLst>
              <a:ext uri="{FF2B5EF4-FFF2-40B4-BE49-F238E27FC236}">
                <a16:creationId xmlns="" xmlns:a16="http://schemas.microsoft.com/office/drawing/2014/main" id="{90CDA2E5-26A1-457B-B853-346FF45FC68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2822" y="3428682"/>
            <a:ext cx="2737203" cy="3126881"/>
          </a:xfrm>
          <a:prstGeom prst="rect">
            <a:avLst/>
          </a:prstGeom>
        </p:spPr>
      </p:pic>
      <p:pic>
        <p:nvPicPr>
          <p:cNvPr id="12" name="Image 121" descr="http://www.school-russia.prosv.ru/ebooks/lib/5_rus_poezia_18v/img/heraskov.gif">
            <a:extLst>
              <a:ext uri="{FF2B5EF4-FFF2-40B4-BE49-F238E27FC236}">
                <a16:creationId xmlns="" xmlns:a16="http://schemas.microsoft.com/office/drawing/2014/main" id="{E819E525-5F0B-4707-BF3F-1B8988FE4F7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30444" y="3285068"/>
            <a:ext cx="2586356" cy="3270814"/>
          </a:xfrm>
          <a:prstGeom prst="rect">
            <a:avLst/>
          </a:prstGeom>
        </p:spPr>
      </p:pic>
      <p:pic>
        <p:nvPicPr>
          <p:cNvPr id="13" name="Image 119" descr="http://www.zdravrussia.ru/images/foto/fool/7669.jpg">
            <a:extLst>
              <a:ext uri="{FF2B5EF4-FFF2-40B4-BE49-F238E27FC236}">
                <a16:creationId xmlns="" xmlns:a16="http://schemas.microsoft.com/office/drawing/2014/main" id="{0DBDB4D3-6C3B-44BA-8A09-25A37B39BCB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47290" y="3169038"/>
            <a:ext cx="2401888" cy="327081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1D9A75-A525-42F7-9DC0-BB21F78EFA1B}"/>
              </a:ext>
            </a:extLst>
          </p:cNvPr>
          <p:cNvSpPr/>
          <p:nvPr/>
        </p:nvSpPr>
        <p:spPr>
          <a:xfrm>
            <a:off x="739775" y="1535837"/>
            <a:ext cx="10923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Победа при Чесме и её герои прославлены в произведениях лучших русских поэтов: Державина, Хераскова,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Майкова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ею восторгался Вольтер. Моменты битвы отражены в полотнах знаменитых отечественных и зарубежных художников. В театрах шли посвящённые славной победе спектакли, и был поставлен балет.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558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C7FC5920-3230-4F32-8BC3-63FEA6F50A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346A7F5-7ACB-40AC-9B7C-0E1CF43BC2BD}"/>
              </a:ext>
            </a:extLst>
          </p:cNvPr>
          <p:cNvSpPr/>
          <p:nvPr/>
        </p:nvSpPr>
        <p:spPr>
          <a:xfrm>
            <a:off x="2325511" y="316089"/>
            <a:ext cx="7552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указу Екатерины </a:t>
            </a:r>
            <a:r>
              <a:rPr lang="en-US" sz="3200" b="1" dirty="0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память о Чесменском сражении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E296B9A-060C-4758-83CF-AD31B44FA2EE}"/>
              </a:ext>
            </a:extLst>
          </p:cNvPr>
          <p:cNvSpPr/>
          <p:nvPr/>
        </p:nvSpPr>
        <p:spPr>
          <a:xfrm>
            <a:off x="1264356" y="1393307"/>
            <a:ext cx="10927644" cy="495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85"/>
              </a:spcBef>
              <a:spcAft>
                <a:spcPts val="0"/>
              </a:spcAft>
            </a:pPr>
            <a:r>
              <a:rPr lang="ru-RU" sz="20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Удостоены</a:t>
            </a:r>
            <a:r>
              <a:rPr lang="ru-RU" sz="20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наград: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323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адмирал</a:t>
            </a:r>
            <a:r>
              <a:rPr lang="ru-RU" sz="2000" b="1" spc="39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MT"/>
                <a:cs typeface="Arial MT"/>
              </a:rPr>
              <a:t>Спиридов</a:t>
            </a:r>
            <a:r>
              <a:rPr lang="ru-RU" sz="2000" b="1" spc="15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-</a:t>
            </a:r>
            <a:r>
              <a:rPr lang="ru-RU" sz="2000" b="1" spc="16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высшей</a:t>
            </a:r>
            <a:r>
              <a:rPr lang="ru-RU" sz="2000" b="1" spc="17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награды</a:t>
            </a:r>
            <a:r>
              <a:rPr lang="ru-RU" sz="2000" b="1" spc="15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Российской</a:t>
            </a:r>
            <a:r>
              <a:rPr lang="ru-RU" sz="2000" b="1" spc="18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империи</a:t>
            </a:r>
            <a:r>
              <a:rPr lang="ru-RU" sz="2000" b="1" spc="17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-</a:t>
            </a:r>
            <a:r>
              <a:rPr lang="ru-RU" sz="2000" b="1" spc="38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ордена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483870">
              <a:lnSpc>
                <a:spcPts val="199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Андрея</a:t>
            </a:r>
            <a:r>
              <a:rPr lang="ru-RU" sz="20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Первозванного;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7310" lvl="0" indent="-342900">
              <a:lnSpc>
                <a:spcPct val="72000"/>
              </a:lnSpc>
              <a:spcBef>
                <a:spcPts val="885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2600" algn="l"/>
                <a:tab pos="4838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контр-адмирал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MT"/>
                <a:cs typeface="Arial MT"/>
              </a:rPr>
              <a:t>Грейг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-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Св.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Георгия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II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степени,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дававшему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право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на получение русского потомственного дворянства;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342900" lvl="0" indent="-342900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323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граф Орлов</a:t>
            </a:r>
            <a:r>
              <a:rPr lang="ru-RU" sz="2000" b="1" spc="-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-</a:t>
            </a:r>
            <a:r>
              <a:rPr lang="ru-RU" sz="2000" b="1" spc="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Св.</a:t>
            </a:r>
            <a:r>
              <a:rPr lang="ru-RU" sz="2000" b="1" spc="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Георгия</a:t>
            </a:r>
            <a:r>
              <a:rPr lang="ru-RU" sz="2000" b="1" spc="-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I</a:t>
            </a:r>
            <a:r>
              <a:rPr lang="ru-RU" sz="2000" b="1" spc="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степени,</a:t>
            </a:r>
            <a:r>
              <a:rPr lang="ru-RU" sz="2000" b="1" spc="1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права</a:t>
            </a:r>
            <a:r>
              <a:rPr lang="ru-RU" sz="2000" b="1" spc="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добавления</a:t>
            </a:r>
            <a:r>
              <a:rPr lang="ru-RU" sz="2000" b="1" spc="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к</a:t>
            </a:r>
            <a:r>
              <a:rPr lang="ru-RU" sz="2000" b="1" spc="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своей 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фамилии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483870">
              <a:lnSpc>
                <a:spcPts val="199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«Чесменский»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чина</a:t>
            </a:r>
            <a:r>
              <a:rPr lang="ru-RU" sz="2000" b="1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генерал-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аншеф;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55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323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капитаны</a:t>
            </a:r>
            <a:r>
              <a:rPr lang="ru-RU" sz="2000" b="1" spc="-4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Клокачёв</a:t>
            </a:r>
            <a:r>
              <a:rPr lang="ru-RU" sz="2000" b="1" spc="-7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000" b="1" spc="-8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MT"/>
                <a:cs typeface="Arial MT"/>
              </a:rPr>
              <a:t>Хметевский</a:t>
            </a:r>
            <a:r>
              <a:rPr lang="ru-RU" sz="2000" b="1" spc="-6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-</a:t>
            </a:r>
            <a:r>
              <a:rPr lang="ru-RU" sz="2000" b="1" spc="-9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Св.</a:t>
            </a:r>
            <a:r>
              <a:rPr lang="ru-RU" sz="2000" b="1" spc="-7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Георгия</a:t>
            </a:r>
            <a:r>
              <a:rPr lang="ru-RU" sz="2000" b="1" spc="-7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III</a:t>
            </a:r>
            <a:r>
              <a:rPr lang="ru-RU" sz="2000" b="1" spc="-12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степени;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342900" lvl="0" indent="-342900">
              <a:spcBef>
                <a:spcPts val="380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323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ряд</a:t>
            </a:r>
            <a:r>
              <a:rPr lang="ru-RU" sz="2000" b="1" spc="-8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офицеров</a:t>
            </a:r>
            <a:r>
              <a:rPr lang="ru-RU" sz="2000" b="1" spc="-5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000" b="1" spc="-6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командиры</a:t>
            </a:r>
            <a:r>
              <a:rPr lang="ru-RU" sz="2000" b="1" spc="-4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всех</a:t>
            </a:r>
            <a:r>
              <a:rPr lang="ru-RU" sz="2000" b="1" spc="-6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брандеров</a:t>
            </a:r>
            <a:r>
              <a:rPr lang="ru-RU" sz="2000" b="1" spc="-7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-</a:t>
            </a:r>
            <a:r>
              <a:rPr lang="ru-RU" sz="2000" b="1" spc="-9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Св.</a:t>
            </a:r>
            <a:r>
              <a:rPr lang="ru-RU" sz="2000" b="1" spc="-5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Георгия</a:t>
            </a:r>
            <a:r>
              <a:rPr lang="ru-RU" sz="2000" b="1" spc="-5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IV</a:t>
            </a:r>
            <a:r>
              <a:rPr lang="ru-RU" sz="2000" b="1" spc="-9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степени;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342900" lvl="0" indent="-342900">
              <a:spcBef>
                <a:spcPts val="380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323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все</a:t>
            </a:r>
            <a:r>
              <a:rPr lang="ru-RU" sz="2000" b="1" spc="-7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участники</a:t>
            </a:r>
            <a:r>
              <a:rPr lang="ru-RU" sz="2000" b="1" spc="2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сражения</a:t>
            </a:r>
            <a:r>
              <a:rPr lang="ru-RU" sz="2000" b="1" spc="-3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-</a:t>
            </a:r>
            <a:r>
              <a:rPr lang="ru-RU" sz="2000" b="1" spc="-8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памятные</a:t>
            </a:r>
            <a:r>
              <a:rPr lang="ru-RU" sz="2000" b="1" spc="-1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медали</a:t>
            </a:r>
            <a:r>
              <a:rPr lang="ru-RU" sz="2000" b="1" spc="-5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000" b="1" spc="-6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монеты.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1145540">
              <a:spcBef>
                <a:spcPts val="365"/>
              </a:spcBef>
              <a:spcAft>
                <a:spcPts val="0"/>
              </a:spcAft>
            </a:pP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Созданы: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80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323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мемориальный</a:t>
            </a:r>
            <a:r>
              <a:rPr lang="ru-RU" sz="2000" b="1" spc="-2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Чесменский зал</a:t>
            </a:r>
            <a:r>
              <a:rPr lang="ru-RU" sz="2000" b="1" spc="-6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в</a:t>
            </a:r>
            <a:r>
              <a:rPr lang="ru-RU" sz="2000" b="1" spc="-6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Петергофе;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342900" marR="67945" lvl="0" indent="-342900">
              <a:lnSpc>
                <a:spcPct val="72000"/>
              </a:lnSpc>
              <a:spcBef>
                <a:spcPts val="885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2600" algn="l"/>
                <a:tab pos="4838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Чесменский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обелиск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в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Гатчине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одноименная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колонна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в</a:t>
            </a:r>
            <a:r>
              <a:rPr lang="ru-RU" sz="2000" b="1" spc="4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Царском</a:t>
            </a:r>
            <a:r>
              <a:rPr lang="ru-RU" sz="2000" b="1" spc="2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Селе;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342900" marR="66675" lvl="0" indent="-342900">
              <a:lnSpc>
                <a:spcPct val="72000"/>
              </a:lnSpc>
              <a:spcBef>
                <a:spcPts val="980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2600" algn="l"/>
                <a:tab pos="483870" algn="l"/>
                <a:tab pos="1694180" algn="l"/>
                <a:tab pos="2023110" algn="l"/>
                <a:tab pos="4203700" algn="l"/>
                <a:tab pos="5727700" algn="l"/>
                <a:tab pos="6688455" algn="l"/>
                <a:tab pos="7033260" algn="l"/>
              </a:tabLst>
            </a:pP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Построен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spc="-50" dirty="0">
                <a:latin typeface="Times New Roman" panose="02020603050405020304" pitchFamily="18" charset="0"/>
                <a:ea typeface="Arial MT"/>
                <a:cs typeface="Arial MT"/>
              </a:rPr>
              <a:t>в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	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Санкт-Петербурге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	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Чесменский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	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дворец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	</a:t>
            </a:r>
            <a:r>
              <a:rPr lang="ru-RU" sz="2000" b="1" spc="-50" dirty="0"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	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Чесменская церковь;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SzPts val="2000"/>
              <a:buFont typeface="Arial MT"/>
              <a:buChar char="•"/>
              <a:tabLst>
                <a:tab pos="48323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золотые</a:t>
            </a:r>
            <a:r>
              <a:rPr lang="ru-RU" sz="2000" b="1" spc="-10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000" b="1" spc="-11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серебряные</a:t>
            </a:r>
            <a:r>
              <a:rPr lang="ru-RU" sz="2000" b="1" spc="-7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медали</a:t>
            </a:r>
            <a:r>
              <a:rPr lang="ru-RU" sz="2000" b="1" spc="-9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для</a:t>
            </a:r>
            <a:r>
              <a:rPr lang="ru-RU" sz="2000" b="1" spc="-85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награждения</a:t>
            </a:r>
            <a:r>
              <a:rPr lang="ru-RU" sz="2000" b="1" spc="-3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 MT"/>
                <a:cs typeface="Arial MT"/>
              </a:rPr>
              <a:t>участников</a:t>
            </a:r>
            <a:r>
              <a:rPr lang="ru-RU" sz="2000" b="1" spc="-30" dirty="0"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MT"/>
                <a:cs typeface="Arial MT"/>
              </a:rPr>
              <a:t>битвы.</a:t>
            </a:r>
            <a:endParaRPr lang="ru-RU" sz="2000" b="1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5338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>
            <a:extLst>
              <a:ext uri="{FF2B5EF4-FFF2-40B4-BE49-F238E27FC236}">
                <a16:creationId xmlns="" xmlns:a16="http://schemas.microsoft.com/office/drawing/2014/main" id="{94DA1FD3-F6AD-478C-A953-4EF546D456C5}"/>
              </a:ext>
            </a:extLst>
          </p:cNvPr>
          <p:cNvGrpSpPr>
            <a:grpSpLocks/>
          </p:cNvGrpSpPr>
          <p:nvPr/>
        </p:nvGrpSpPr>
        <p:grpSpPr>
          <a:xfrm>
            <a:off x="1615440" y="5632133"/>
            <a:ext cx="8470900" cy="692150"/>
            <a:chOff x="0" y="0"/>
            <a:chExt cx="8470900" cy="692150"/>
          </a:xfrm>
        </p:grpSpPr>
        <p:pic>
          <p:nvPicPr>
            <p:cNvPr id="14" name="Image 10">
              <a:extLst>
                <a:ext uri="{FF2B5EF4-FFF2-40B4-BE49-F238E27FC236}">
                  <a16:creationId xmlns="" xmlns:a16="http://schemas.microsoft.com/office/drawing/2014/main" id="{AC8F41E2-9C34-451F-96A7-B810B8CACBC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70392" cy="326136"/>
            </a:xfrm>
            <a:prstGeom prst="rect">
              <a:avLst/>
            </a:prstGeom>
          </p:spPr>
        </p:pic>
        <p:pic>
          <p:nvPicPr>
            <p:cNvPr id="15" name="Image 11">
              <a:extLst>
                <a:ext uri="{FF2B5EF4-FFF2-40B4-BE49-F238E27FC236}">
                  <a16:creationId xmlns="" xmlns:a16="http://schemas.microsoft.com/office/drawing/2014/main" id="{AC989CDA-E2E1-4B88-851D-4FFA4ECB70B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" y="33591"/>
              <a:ext cx="8403183" cy="258953"/>
            </a:xfrm>
            <a:prstGeom prst="rect">
              <a:avLst/>
            </a:prstGeom>
          </p:spPr>
        </p:pic>
        <p:pic>
          <p:nvPicPr>
            <p:cNvPr id="16" name="Image 12">
              <a:extLst>
                <a:ext uri="{FF2B5EF4-FFF2-40B4-BE49-F238E27FC236}">
                  <a16:creationId xmlns="" xmlns:a16="http://schemas.microsoft.com/office/drawing/2014/main" id="{12F33807-CB56-4248-AAF0-0E8F1E75DB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" y="362711"/>
              <a:ext cx="4419600" cy="329184"/>
            </a:xfrm>
            <a:prstGeom prst="rect">
              <a:avLst/>
            </a:prstGeom>
          </p:spPr>
        </p:pic>
        <p:pic>
          <p:nvPicPr>
            <p:cNvPr id="17" name="Image 13">
              <a:extLst>
                <a:ext uri="{FF2B5EF4-FFF2-40B4-BE49-F238E27FC236}">
                  <a16:creationId xmlns="" xmlns:a16="http://schemas.microsoft.com/office/drawing/2014/main" id="{385CB1CC-BE1C-4794-A634-39E3A754007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052" y="395782"/>
              <a:ext cx="4352721" cy="262521"/>
            </a:xfrm>
            <a:prstGeom prst="rect">
              <a:avLst/>
            </a:prstGeom>
          </p:spPr>
        </p:pic>
        <p:pic>
          <p:nvPicPr>
            <p:cNvPr id="18" name="Image 14">
              <a:extLst>
                <a:ext uri="{FF2B5EF4-FFF2-40B4-BE49-F238E27FC236}">
                  <a16:creationId xmlns="" xmlns:a16="http://schemas.microsoft.com/office/drawing/2014/main" id="{2E1A4E98-E24E-41BF-A9A1-A32E0DAF1C2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5464" y="454151"/>
              <a:ext cx="213360" cy="103631"/>
            </a:xfrm>
            <a:prstGeom prst="rect">
              <a:avLst/>
            </a:prstGeom>
          </p:spPr>
        </p:pic>
        <p:sp>
          <p:nvSpPr>
            <p:cNvPr id="19" name="Graphic 15">
              <a:extLst>
                <a:ext uri="{FF2B5EF4-FFF2-40B4-BE49-F238E27FC236}">
                  <a16:creationId xmlns="" xmlns:a16="http://schemas.microsoft.com/office/drawing/2014/main" id="{DDA3229D-47A5-44A7-9D25-FC97492035A6}"/>
                </a:ext>
              </a:extLst>
            </p:cNvPr>
            <p:cNvSpPr/>
            <p:nvPr/>
          </p:nvSpPr>
          <p:spPr>
            <a:xfrm>
              <a:off x="4897373" y="496605"/>
              <a:ext cx="127635" cy="18415"/>
            </a:xfrm>
            <a:custGeom>
              <a:avLst/>
              <a:gdLst/>
              <a:ahLst/>
              <a:cxnLst/>
              <a:rect l="l" t="t" r="r" b="b"/>
              <a:pathLst>
                <a:path w="127635" h="18415">
                  <a:moveTo>
                    <a:pt x="127546" y="0"/>
                  </a:moveTo>
                  <a:lnTo>
                    <a:pt x="0" y="0"/>
                  </a:lnTo>
                  <a:lnTo>
                    <a:pt x="0" y="17858"/>
                  </a:lnTo>
                  <a:lnTo>
                    <a:pt x="127546" y="17858"/>
                  </a:lnTo>
                  <a:lnTo>
                    <a:pt x="127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0" name="Graphic 16">
              <a:extLst>
                <a:ext uri="{FF2B5EF4-FFF2-40B4-BE49-F238E27FC236}">
                  <a16:creationId xmlns="" xmlns:a16="http://schemas.microsoft.com/office/drawing/2014/main" id="{6B1D3F63-2E09-4B56-90F0-2B0AF58E2364}"/>
                </a:ext>
              </a:extLst>
            </p:cNvPr>
            <p:cNvSpPr/>
            <p:nvPr/>
          </p:nvSpPr>
          <p:spPr>
            <a:xfrm>
              <a:off x="4897373" y="496605"/>
              <a:ext cx="127635" cy="18415"/>
            </a:xfrm>
            <a:custGeom>
              <a:avLst/>
              <a:gdLst/>
              <a:ahLst/>
              <a:cxnLst/>
              <a:rect l="l" t="t" r="r" b="b"/>
              <a:pathLst>
                <a:path w="127635" h="18415">
                  <a:moveTo>
                    <a:pt x="0" y="17858"/>
                  </a:moveTo>
                  <a:lnTo>
                    <a:pt x="127546" y="17858"/>
                  </a:lnTo>
                  <a:lnTo>
                    <a:pt x="127546" y="0"/>
                  </a:lnTo>
                  <a:lnTo>
                    <a:pt x="0" y="0"/>
                  </a:lnTo>
                  <a:lnTo>
                    <a:pt x="0" y="1785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1" name="Image 17">
              <a:extLst>
                <a:ext uri="{FF2B5EF4-FFF2-40B4-BE49-F238E27FC236}">
                  <a16:creationId xmlns="" xmlns:a16="http://schemas.microsoft.com/office/drawing/2014/main" id="{1D5F4872-4ED4-4C95-A709-BB339D11C4B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4271" y="356615"/>
              <a:ext cx="3072384" cy="316992"/>
            </a:xfrm>
            <a:prstGeom prst="rect">
              <a:avLst/>
            </a:prstGeom>
          </p:spPr>
        </p:pic>
        <p:pic>
          <p:nvPicPr>
            <p:cNvPr id="22" name="Image 18">
              <a:extLst>
                <a:ext uri="{FF2B5EF4-FFF2-40B4-BE49-F238E27FC236}">
                  <a16:creationId xmlns="" xmlns:a16="http://schemas.microsoft.com/office/drawing/2014/main" id="{1C13DEDA-71FD-4703-9040-5FD4BC8775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7800" y="391325"/>
              <a:ext cx="3004947" cy="248221"/>
            </a:xfrm>
            <a:prstGeom prst="rect">
              <a:avLst/>
            </a:prstGeom>
          </p:spPr>
        </p:pic>
      </p:grpSp>
      <p:sp>
        <p:nvSpPr>
          <p:cNvPr id="5" name="Rectangle 19">
            <a:extLst>
              <a:ext uri="{FF2B5EF4-FFF2-40B4-BE49-F238E27FC236}">
                <a16:creationId xmlns="" xmlns:a16="http://schemas.microsoft.com/office/drawing/2014/main" id="{14844774-4221-4EC4-AEDB-1F32764E2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Image 19">
            <a:extLst>
              <a:ext uri="{FF2B5EF4-FFF2-40B4-BE49-F238E27FC236}">
                <a16:creationId xmlns="" xmlns:a16="http://schemas.microsoft.com/office/drawing/2014/main" id="{2DBAAA1F-50E8-4DB2-89BE-71EF48A233B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-8977"/>
            <a:ext cx="12192000" cy="685736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1EE0363-65AD-4576-B2FF-BD53299755BA}"/>
              </a:ext>
            </a:extLst>
          </p:cNvPr>
          <p:cNvSpPr/>
          <p:nvPr/>
        </p:nvSpPr>
        <p:spPr>
          <a:xfrm>
            <a:off x="776377" y="1621766"/>
            <a:ext cx="10559281" cy="1931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8490" marR="269875" indent="718820" algn="ctr">
              <a:lnSpc>
                <a:spcPct val="83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</a:t>
            </a:r>
            <a:endParaRPr lang="ru-RU" sz="7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8835" y="381000"/>
            <a:ext cx="8490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внешкольной работы «Патриот»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Абинский район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1029" y="5795201"/>
            <a:ext cx="41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педагог-организатор </a:t>
            </a:r>
          </a:p>
          <a:p>
            <a:r>
              <a:rPr lang="ru-RU" dirty="0" smtClean="0"/>
              <a:t>МКУ ДО ЦВР «Патриот» Ковшова И.В.</a:t>
            </a:r>
            <a:endParaRPr lang="ru-RU" dirty="0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25421E1-5703-452C-8C79-DC8CAC93E7C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35" y="153059"/>
            <a:ext cx="1680751" cy="139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Чернышковский муниципальный район Волгоградской области - О Чесменской битве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3915" r="10822" b="38216"/>
          <a:stretch/>
        </p:blipFill>
        <p:spPr bwMode="auto">
          <a:xfrm>
            <a:off x="1242082" y="3419705"/>
            <a:ext cx="5597629" cy="30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4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E6C77D-70EF-4161-B10A-520B10C34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75394-3E52-42DD-9F8A-A4F463B08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66" name="Image 1">
            <a:extLst>
              <a:ext uri="{FF2B5EF4-FFF2-40B4-BE49-F238E27FC236}">
                <a16:creationId xmlns="" xmlns:a16="http://schemas.microsoft.com/office/drawing/2014/main" id="{6F661AB3-6E56-43BB-9F39-6DF19DA20B8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F85F7423-8564-4CF8-8DD9-1CB24A8AB49B}"/>
              </a:ext>
            </a:extLst>
          </p:cNvPr>
          <p:cNvGrpSpPr>
            <a:grpSpLocks/>
          </p:cNvGrpSpPr>
          <p:nvPr/>
        </p:nvGrpSpPr>
        <p:grpSpPr>
          <a:xfrm>
            <a:off x="1615440" y="533717"/>
            <a:ext cx="8961120" cy="4770120"/>
            <a:chOff x="0" y="0"/>
            <a:chExt cx="8961120" cy="4770120"/>
          </a:xfrm>
        </p:grpSpPr>
        <p:pic>
          <p:nvPicPr>
            <p:cNvPr id="7" name="Image 3">
              <a:extLst>
                <a:ext uri="{FF2B5EF4-FFF2-40B4-BE49-F238E27FC236}">
                  <a16:creationId xmlns="" xmlns:a16="http://schemas.microsoft.com/office/drawing/2014/main" id="{A1422976-43CC-4FD6-95F4-8C7FFCCB92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961120" cy="2612136"/>
            </a:xfrm>
            <a:prstGeom prst="rect">
              <a:avLst/>
            </a:prstGeom>
          </p:spPr>
        </p:pic>
        <p:pic>
          <p:nvPicPr>
            <p:cNvPr id="8" name="Image 4">
              <a:extLst>
                <a:ext uri="{FF2B5EF4-FFF2-40B4-BE49-F238E27FC236}">
                  <a16:creationId xmlns="" xmlns:a16="http://schemas.microsoft.com/office/drawing/2014/main" id="{67C23F55-AC26-48DC-9591-4DA7A75198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504" y="807719"/>
              <a:ext cx="7574280" cy="819912"/>
            </a:xfrm>
            <a:prstGeom prst="rect">
              <a:avLst/>
            </a:prstGeom>
          </p:spPr>
        </p:pic>
        <p:pic>
          <p:nvPicPr>
            <p:cNvPr id="9" name="Image 5">
              <a:extLst>
                <a:ext uri="{FF2B5EF4-FFF2-40B4-BE49-F238E27FC236}">
                  <a16:creationId xmlns="" xmlns:a16="http://schemas.microsoft.com/office/drawing/2014/main" id="{80522F2A-FB51-498C-BA79-0DACD69555F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840" y="874775"/>
              <a:ext cx="7488935" cy="731520"/>
            </a:xfrm>
            <a:prstGeom prst="rect">
              <a:avLst/>
            </a:prstGeom>
          </p:spPr>
        </p:pic>
        <p:pic>
          <p:nvPicPr>
            <p:cNvPr id="10" name="Image 6">
              <a:extLst>
                <a:ext uri="{FF2B5EF4-FFF2-40B4-BE49-F238E27FC236}">
                  <a16:creationId xmlns="" xmlns:a16="http://schemas.microsoft.com/office/drawing/2014/main" id="{E222F0C8-550D-496F-896B-E4AF85BCC05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821" y="980313"/>
              <a:ext cx="7275639" cy="520446"/>
            </a:xfrm>
            <a:prstGeom prst="rect">
              <a:avLst/>
            </a:prstGeom>
          </p:spPr>
        </p:pic>
        <p:pic>
          <p:nvPicPr>
            <p:cNvPr id="11" name="Image 7" descr="https://avatars.mds.yandex.net/get-zen_doc/1108934/pub_5afa94877425f5fcbcde9bb1_5afab13883090599f5ae03cc/scale_2400">
              <a:extLst>
                <a:ext uri="{FF2B5EF4-FFF2-40B4-BE49-F238E27FC236}">
                  <a16:creationId xmlns="" xmlns:a16="http://schemas.microsoft.com/office/drawing/2014/main" id="{F1657FA9-37CA-4295-B6B9-0E099F2B012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0383" y="2182367"/>
              <a:ext cx="4133088" cy="2578607"/>
            </a:xfrm>
            <a:prstGeom prst="rect">
              <a:avLst/>
            </a:prstGeom>
          </p:spPr>
        </p:pic>
        <p:sp>
          <p:nvSpPr>
            <p:cNvPr id="12" name="Graphic 8">
              <a:extLst>
                <a:ext uri="{FF2B5EF4-FFF2-40B4-BE49-F238E27FC236}">
                  <a16:creationId xmlns="" xmlns:a16="http://schemas.microsoft.com/office/drawing/2014/main" id="{7C81965E-1AAD-435A-A695-ADDBF9FBC94F}"/>
                </a:ext>
              </a:extLst>
            </p:cNvPr>
            <p:cNvSpPr/>
            <p:nvPr/>
          </p:nvSpPr>
          <p:spPr>
            <a:xfrm>
              <a:off x="2305811" y="2177795"/>
              <a:ext cx="4142740" cy="2588260"/>
            </a:xfrm>
            <a:custGeom>
              <a:avLst/>
              <a:gdLst/>
              <a:ahLst/>
              <a:cxnLst/>
              <a:rect l="l" t="t" r="r" b="b"/>
              <a:pathLst>
                <a:path w="4142740" h="2588260">
                  <a:moveTo>
                    <a:pt x="0" y="2587752"/>
                  </a:moveTo>
                  <a:lnTo>
                    <a:pt x="4142232" y="2587752"/>
                  </a:lnTo>
                  <a:lnTo>
                    <a:pt x="4142232" y="0"/>
                  </a:lnTo>
                  <a:lnTo>
                    <a:pt x="0" y="0"/>
                  </a:lnTo>
                  <a:lnTo>
                    <a:pt x="0" y="258775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="" xmlns:a16="http://schemas.microsoft.com/office/drawing/2014/main" id="{94DA1FD3-F6AD-478C-A953-4EF546D456C5}"/>
              </a:ext>
            </a:extLst>
          </p:cNvPr>
          <p:cNvGrpSpPr>
            <a:grpSpLocks/>
          </p:cNvGrpSpPr>
          <p:nvPr/>
        </p:nvGrpSpPr>
        <p:grpSpPr>
          <a:xfrm>
            <a:off x="1615440" y="5632133"/>
            <a:ext cx="8470900" cy="692150"/>
            <a:chOff x="0" y="0"/>
            <a:chExt cx="8470900" cy="692150"/>
          </a:xfrm>
        </p:grpSpPr>
        <p:pic>
          <p:nvPicPr>
            <p:cNvPr id="14" name="Image 10">
              <a:extLst>
                <a:ext uri="{FF2B5EF4-FFF2-40B4-BE49-F238E27FC236}">
                  <a16:creationId xmlns="" xmlns:a16="http://schemas.microsoft.com/office/drawing/2014/main" id="{AC8F41E2-9C34-451F-96A7-B810B8CACBC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8470392" cy="326136"/>
            </a:xfrm>
            <a:prstGeom prst="rect">
              <a:avLst/>
            </a:prstGeom>
          </p:spPr>
        </p:pic>
        <p:pic>
          <p:nvPicPr>
            <p:cNvPr id="15" name="Image 11">
              <a:extLst>
                <a:ext uri="{FF2B5EF4-FFF2-40B4-BE49-F238E27FC236}">
                  <a16:creationId xmlns="" xmlns:a16="http://schemas.microsoft.com/office/drawing/2014/main" id="{AC989CDA-E2E1-4B88-851D-4FFA4ECB70B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42" y="33591"/>
              <a:ext cx="8403183" cy="258953"/>
            </a:xfrm>
            <a:prstGeom prst="rect">
              <a:avLst/>
            </a:prstGeom>
          </p:spPr>
        </p:pic>
        <p:pic>
          <p:nvPicPr>
            <p:cNvPr id="16" name="Image 12">
              <a:extLst>
                <a:ext uri="{FF2B5EF4-FFF2-40B4-BE49-F238E27FC236}">
                  <a16:creationId xmlns="" xmlns:a16="http://schemas.microsoft.com/office/drawing/2014/main" id="{12F33807-CB56-4248-AAF0-0E8F1E75DBA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463" y="362711"/>
              <a:ext cx="4419600" cy="329184"/>
            </a:xfrm>
            <a:prstGeom prst="rect">
              <a:avLst/>
            </a:prstGeom>
          </p:spPr>
        </p:pic>
        <p:pic>
          <p:nvPicPr>
            <p:cNvPr id="17" name="Image 13">
              <a:extLst>
                <a:ext uri="{FF2B5EF4-FFF2-40B4-BE49-F238E27FC236}">
                  <a16:creationId xmlns="" xmlns:a16="http://schemas.microsoft.com/office/drawing/2014/main" id="{385CB1CC-BE1C-4794-A634-39E3A754007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052" y="395782"/>
              <a:ext cx="4352721" cy="262521"/>
            </a:xfrm>
            <a:prstGeom prst="rect">
              <a:avLst/>
            </a:prstGeom>
          </p:spPr>
        </p:pic>
        <p:pic>
          <p:nvPicPr>
            <p:cNvPr id="18" name="Image 14">
              <a:extLst>
                <a:ext uri="{FF2B5EF4-FFF2-40B4-BE49-F238E27FC236}">
                  <a16:creationId xmlns="" xmlns:a16="http://schemas.microsoft.com/office/drawing/2014/main" id="{2E1A4E98-E24E-41BF-A9A1-A32E0DAF1C2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5464" y="454151"/>
              <a:ext cx="213360" cy="103631"/>
            </a:xfrm>
            <a:prstGeom prst="rect">
              <a:avLst/>
            </a:prstGeom>
          </p:spPr>
        </p:pic>
        <p:sp>
          <p:nvSpPr>
            <p:cNvPr id="19" name="Graphic 15">
              <a:extLst>
                <a:ext uri="{FF2B5EF4-FFF2-40B4-BE49-F238E27FC236}">
                  <a16:creationId xmlns="" xmlns:a16="http://schemas.microsoft.com/office/drawing/2014/main" id="{DDA3229D-47A5-44A7-9D25-FC97492035A6}"/>
                </a:ext>
              </a:extLst>
            </p:cNvPr>
            <p:cNvSpPr/>
            <p:nvPr/>
          </p:nvSpPr>
          <p:spPr>
            <a:xfrm>
              <a:off x="4897373" y="496605"/>
              <a:ext cx="127635" cy="18415"/>
            </a:xfrm>
            <a:custGeom>
              <a:avLst/>
              <a:gdLst/>
              <a:ahLst/>
              <a:cxnLst/>
              <a:rect l="l" t="t" r="r" b="b"/>
              <a:pathLst>
                <a:path w="127635" h="18415">
                  <a:moveTo>
                    <a:pt x="127546" y="0"/>
                  </a:moveTo>
                  <a:lnTo>
                    <a:pt x="0" y="0"/>
                  </a:lnTo>
                  <a:lnTo>
                    <a:pt x="0" y="17858"/>
                  </a:lnTo>
                  <a:lnTo>
                    <a:pt x="127546" y="17858"/>
                  </a:lnTo>
                  <a:lnTo>
                    <a:pt x="127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0" name="Graphic 16">
              <a:extLst>
                <a:ext uri="{FF2B5EF4-FFF2-40B4-BE49-F238E27FC236}">
                  <a16:creationId xmlns="" xmlns:a16="http://schemas.microsoft.com/office/drawing/2014/main" id="{6B1D3F63-2E09-4B56-90F0-2B0AF58E2364}"/>
                </a:ext>
              </a:extLst>
            </p:cNvPr>
            <p:cNvSpPr/>
            <p:nvPr/>
          </p:nvSpPr>
          <p:spPr>
            <a:xfrm>
              <a:off x="4897373" y="496605"/>
              <a:ext cx="127635" cy="18415"/>
            </a:xfrm>
            <a:custGeom>
              <a:avLst/>
              <a:gdLst/>
              <a:ahLst/>
              <a:cxnLst/>
              <a:rect l="l" t="t" r="r" b="b"/>
              <a:pathLst>
                <a:path w="127635" h="18415">
                  <a:moveTo>
                    <a:pt x="0" y="17858"/>
                  </a:moveTo>
                  <a:lnTo>
                    <a:pt x="127546" y="17858"/>
                  </a:lnTo>
                  <a:lnTo>
                    <a:pt x="127546" y="0"/>
                  </a:lnTo>
                  <a:lnTo>
                    <a:pt x="0" y="0"/>
                  </a:lnTo>
                  <a:lnTo>
                    <a:pt x="0" y="1785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1" name="Image 17">
              <a:extLst>
                <a:ext uri="{FF2B5EF4-FFF2-40B4-BE49-F238E27FC236}">
                  <a16:creationId xmlns="" xmlns:a16="http://schemas.microsoft.com/office/drawing/2014/main" id="{1D5F4872-4ED4-4C95-A709-BB339D11C4B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24271" y="356615"/>
              <a:ext cx="3072384" cy="316992"/>
            </a:xfrm>
            <a:prstGeom prst="rect">
              <a:avLst/>
            </a:prstGeom>
          </p:spPr>
        </p:pic>
        <p:pic>
          <p:nvPicPr>
            <p:cNvPr id="22" name="Image 18">
              <a:extLst>
                <a:ext uri="{FF2B5EF4-FFF2-40B4-BE49-F238E27FC236}">
                  <a16:creationId xmlns="" xmlns:a16="http://schemas.microsoft.com/office/drawing/2014/main" id="{1C13DEDA-71FD-4703-9040-5FD4BC8775D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57800" y="391325"/>
              <a:ext cx="3004947" cy="248221"/>
            </a:xfrm>
            <a:prstGeom prst="rect">
              <a:avLst/>
            </a:prstGeom>
          </p:spPr>
        </p:pic>
      </p:grpSp>
      <p:sp>
        <p:nvSpPr>
          <p:cNvPr id="5" name="Rectangle 19">
            <a:extLst>
              <a:ext uri="{FF2B5EF4-FFF2-40B4-BE49-F238E27FC236}">
                <a16:creationId xmlns="" xmlns:a16="http://schemas.microsoft.com/office/drawing/2014/main" id="{14844774-4221-4EC4-AEDB-1F32764E2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0">
            <a:extLst>
              <a:ext uri="{FF2B5EF4-FFF2-40B4-BE49-F238E27FC236}">
                <a16:creationId xmlns="" xmlns:a16="http://schemas.microsoft.com/office/drawing/2014/main" id="{0EA38FF0-441C-4F57-9B12-7BEEBEAE3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858" y="447926"/>
            <a:ext cx="86016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День воинской славы России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4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>
            <a:extLst>
              <a:ext uri="{FF2B5EF4-FFF2-40B4-BE49-F238E27FC236}">
                <a16:creationId xmlns="" xmlns:a16="http://schemas.microsoft.com/office/drawing/2014/main" id="{94DA1FD3-F6AD-478C-A953-4EF546D456C5}"/>
              </a:ext>
            </a:extLst>
          </p:cNvPr>
          <p:cNvGrpSpPr>
            <a:grpSpLocks/>
          </p:cNvGrpSpPr>
          <p:nvPr/>
        </p:nvGrpSpPr>
        <p:grpSpPr>
          <a:xfrm>
            <a:off x="1615440" y="5632133"/>
            <a:ext cx="8470900" cy="692150"/>
            <a:chOff x="0" y="0"/>
            <a:chExt cx="8470900" cy="692150"/>
          </a:xfrm>
        </p:grpSpPr>
        <p:pic>
          <p:nvPicPr>
            <p:cNvPr id="14" name="Image 10">
              <a:extLst>
                <a:ext uri="{FF2B5EF4-FFF2-40B4-BE49-F238E27FC236}">
                  <a16:creationId xmlns="" xmlns:a16="http://schemas.microsoft.com/office/drawing/2014/main" id="{AC8F41E2-9C34-451F-96A7-B810B8CACBC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70392" cy="326136"/>
            </a:xfrm>
            <a:prstGeom prst="rect">
              <a:avLst/>
            </a:prstGeom>
          </p:spPr>
        </p:pic>
        <p:pic>
          <p:nvPicPr>
            <p:cNvPr id="15" name="Image 11">
              <a:extLst>
                <a:ext uri="{FF2B5EF4-FFF2-40B4-BE49-F238E27FC236}">
                  <a16:creationId xmlns="" xmlns:a16="http://schemas.microsoft.com/office/drawing/2014/main" id="{AC989CDA-E2E1-4B88-851D-4FFA4ECB70B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" y="33591"/>
              <a:ext cx="8403183" cy="258953"/>
            </a:xfrm>
            <a:prstGeom prst="rect">
              <a:avLst/>
            </a:prstGeom>
          </p:spPr>
        </p:pic>
        <p:pic>
          <p:nvPicPr>
            <p:cNvPr id="16" name="Image 12">
              <a:extLst>
                <a:ext uri="{FF2B5EF4-FFF2-40B4-BE49-F238E27FC236}">
                  <a16:creationId xmlns="" xmlns:a16="http://schemas.microsoft.com/office/drawing/2014/main" id="{12F33807-CB56-4248-AAF0-0E8F1E75DB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" y="362711"/>
              <a:ext cx="4419600" cy="329184"/>
            </a:xfrm>
            <a:prstGeom prst="rect">
              <a:avLst/>
            </a:prstGeom>
          </p:spPr>
        </p:pic>
        <p:pic>
          <p:nvPicPr>
            <p:cNvPr id="17" name="Image 13">
              <a:extLst>
                <a:ext uri="{FF2B5EF4-FFF2-40B4-BE49-F238E27FC236}">
                  <a16:creationId xmlns="" xmlns:a16="http://schemas.microsoft.com/office/drawing/2014/main" id="{385CB1CC-BE1C-4794-A634-39E3A754007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052" y="395782"/>
              <a:ext cx="4352721" cy="262521"/>
            </a:xfrm>
            <a:prstGeom prst="rect">
              <a:avLst/>
            </a:prstGeom>
          </p:spPr>
        </p:pic>
        <p:pic>
          <p:nvPicPr>
            <p:cNvPr id="18" name="Image 14">
              <a:extLst>
                <a:ext uri="{FF2B5EF4-FFF2-40B4-BE49-F238E27FC236}">
                  <a16:creationId xmlns="" xmlns:a16="http://schemas.microsoft.com/office/drawing/2014/main" id="{2E1A4E98-E24E-41BF-A9A1-A32E0DAF1C2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5464" y="454151"/>
              <a:ext cx="213360" cy="103631"/>
            </a:xfrm>
            <a:prstGeom prst="rect">
              <a:avLst/>
            </a:prstGeom>
          </p:spPr>
        </p:pic>
        <p:sp>
          <p:nvSpPr>
            <p:cNvPr id="19" name="Graphic 15">
              <a:extLst>
                <a:ext uri="{FF2B5EF4-FFF2-40B4-BE49-F238E27FC236}">
                  <a16:creationId xmlns="" xmlns:a16="http://schemas.microsoft.com/office/drawing/2014/main" id="{DDA3229D-47A5-44A7-9D25-FC97492035A6}"/>
                </a:ext>
              </a:extLst>
            </p:cNvPr>
            <p:cNvSpPr/>
            <p:nvPr/>
          </p:nvSpPr>
          <p:spPr>
            <a:xfrm>
              <a:off x="4897373" y="496605"/>
              <a:ext cx="127635" cy="18415"/>
            </a:xfrm>
            <a:custGeom>
              <a:avLst/>
              <a:gdLst/>
              <a:ahLst/>
              <a:cxnLst/>
              <a:rect l="l" t="t" r="r" b="b"/>
              <a:pathLst>
                <a:path w="127635" h="18415">
                  <a:moveTo>
                    <a:pt x="127546" y="0"/>
                  </a:moveTo>
                  <a:lnTo>
                    <a:pt x="0" y="0"/>
                  </a:lnTo>
                  <a:lnTo>
                    <a:pt x="0" y="17858"/>
                  </a:lnTo>
                  <a:lnTo>
                    <a:pt x="127546" y="17858"/>
                  </a:lnTo>
                  <a:lnTo>
                    <a:pt x="127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0" name="Graphic 16">
              <a:extLst>
                <a:ext uri="{FF2B5EF4-FFF2-40B4-BE49-F238E27FC236}">
                  <a16:creationId xmlns="" xmlns:a16="http://schemas.microsoft.com/office/drawing/2014/main" id="{6B1D3F63-2E09-4B56-90F0-2B0AF58E2364}"/>
                </a:ext>
              </a:extLst>
            </p:cNvPr>
            <p:cNvSpPr/>
            <p:nvPr/>
          </p:nvSpPr>
          <p:spPr>
            <a:xfrm>
              <a:off x="4897373" y="496605"/>
              <a:ext cx="127635" cy="18415"/>
            </a:xfrm>
            <a:custGeom>
              <a:avLst/>
              <a:gdLst/>
              <a:ahLst/>
              <a:cxnLst/>
              <a:rect l="l" t="t" r="r" b="b"/>
              <a:pathLst>
                <a:path w="127635" h="18415">
                  <a:moveTo>
                    <a:pt x="0" y="17858"/>
                  </a:moveTo>
                  <a:lnTo>
                    <a:pt x="127546" y="17858"/>
                  </a:lnTo>
                  <a:lnTo>
                    <a:pt x="127546" y="0"/>
                  </a:lnTo>
                  <a:lnTo>
                    <a:pt x="0" y="0"/>
                  </a:lnTo>
                  <a:lnTo>
                    <a:pt x="0" y="1785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1" name="Image 17">
              <a:extLst>
                <a:ext uri="{FF2B5EF4-FFF2-40B4-BE49-F238E27FC236}">
                  <a16:creationId xmlns="" xmlns:a16="http://schemas.microsoft.com/office/drawing/2014/main" id="{1D5F4872-4ED4-4C95-A709-BB339D11C4B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4271" y="356615"/>
              <a:ext cx="3072384" cy="316992"/>
            </a:xfrm>
            <a:prstGeom prst="rect">
              <a:avLst/>
            </a:prstGeom>
          </p:spPr>
        </p:pic>
        <p:pic>
          <p:nvPicPr>
            <p:cNvPr id="22" name="Image 18">
              <a:extLst>
                <a:ext uri="{FF2B5EF4-FFF2-40B4-BE49-F238E27FC236}">
                  <a16:creationId xmlns="" xmlns:a16="http://schemas.microsoft.com/office/drawing/2014/main" id="{1C13DEDA-71FD-4703-9040-5FD4BC8775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7800" y="391325"/>
              <a:ext cx="3004947" cy="248221"/>
            </a:xfrm>
            <a:prstGeom prst="rect">
              <a:avLst/>
            </a:prstGeom>
          </p:spPr>
        </p:pic>
      </p:grpSp>
      <p:sp>
        <p:nvSpPr>
          <p:cNvPr id="5" name="Rectangle 19">
            <a:extLst>
              <a:ext uri="{FF2B5EF4-FFF2-40B4-BE49-F238E27FC236}">
                <a16:creationId xmlns="" xmlns:a16="http://schemas.microsoft.com/office/drawing/2014/main" id="{14844774-4221-4EC4-AEDB-1F32764E2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Image 19">
            <a:extLst>
              <a:ext uri="{FF2B5EF4-FFF2-40B4-BE49-F238E27FC236}">
                <a16:creationId xmlns="" xmlns:a16="http://schemas.microsoft.com/office/drawing/2014/main" id="{2DBAAA1F-50E8-4DB2-89BE-71EF48A233B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-12192" y="0"/>
            <a:ext cx="12192000" cy="685736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1EE0363-65AD-4576-B2FF-BD53299755BA}"/>
              </a:ext>
            </a:extLst>
          </p:cNvPr>
          <p:cNvSpPr/>
          <p:nvPr/>
        </p:nvSpPr>
        <p:spPr>
          <a:xfrm>
            <a:off x="673608" y="2115500"/>
            <a:ext cx="10820400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8490" marR="269875" indent="718820" algn="just">
              <a:lnSpc>
                <a:spcPct val="83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Чесменская битва, память о которой с 10 июля 2012 года увековечена в списке памятных дат, произошла 5 -7 июля 1770 года в Чесменской бухте на западном побережье 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Турции.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Чесменской бухте находилась морская база</a:t>
            </a:r>
            <a:r>
              <a:rPr lang="ru-RU" sz="28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турецкого</a:t>
            </a:r>
            <a:r>
              <a:rPr lang="ru-RU" sz="28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флота,</a:t>
            </a:r>
            <a:r>
              <a:rPr lang="ru-RU" sz="28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</a:t>
            </a:r>
            <a:r>
              <a:rPr lang="ru-RU" sz="28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z="2800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</a:t>
            </a:r>
            <a:r>
              <a:rPr lang="ru-RU" sz="2800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уничтожен полностью нашими военными кораблями. Командовал русской эскадрой адмирал Г.А. </a:t>
            </a:r>
            <a:r>
              <a:rPr lang="ru-RU" sz="2800" b="1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Спиридов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руководством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главнокомандующего графа Алексея 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Орлова</a:t>
            </a:r>
            <a:r>
              <a:rPr lang="ru-RU" sz="2800" b="1" spc="-1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grpSp>
        <p:nvGrpSpPr>
          <p:cNvPr id="27" name="Group 20">
            <a:extLst>
              <a:ext uri="{FF2B5EF4-FFF2-40B4-BE49-F238E27FC236}">
                <a16:creationId xmlns="" xmlns:a16="http://schemas.microsoft.com/office/drawing/2014/main" id="{F690CE04-B002-4E47-8EC2-8CB6FC0CE752}"/>
              </a:ext>
            </a:extLst>
          </p:cNvPr>
          <p:cNvGrpSpPr>
            <a:grpSpLocks/>
          </p:cNvGrpSpPr>
          <p:nvPr/>
        </p:nvGrpSpPr>
        <p:grpSpPr>
          <a:xfrm>
            <a:off x="1789240" y="491426"/>
            <a:ext cx="8263826" cy="724343"/>
            <a:chOff x="0" y="0"/>
            <a:chExt cx="7571232" cy="408432"/>
          </a:xfrm>
        </p:grpSpPr>
        <p:pic>
          <p:nvPicPr>
            <p:cNvPr id="28" name="Image 21">
              <a:extLst>
                <a:ext uri="{FF2B5EF4-FFF2-40B4-BE49-F238E27FC236}">
                  <a16:creationId xmlns="" xmlns:a16="http://schemas.microsoft.com/office/drawing/2014/main" id="{D5929023-477D-4317-8808-A100DB7C1BC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7432"/>
              <a:ext cx="1481328" cy="350520"/>
            </a:xfrm>
            <a:prstGeom prst="rect">
              <a:avLst/>
            </a:prstGeom>
          </p:spPr>
        </p:pic>
        <p:pic>
          <p:nvPicPr>
            <p:cNvPr id="29" name="Image 22">
              <a:extLst>
                <a:ext uri="{FF2B5EF4-FFF2-40B4-BE49-F238E27FC236}">
                  <a16:creationId xmlns="" xmlns:a16="http://schemas.microsoft.com/office/drawing/2014/main" id="{069CF806-96C7-4D4E-A75C-2AB3EF96BD4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536" y="38100"/>
              <a:ext cx="1431264" cy="303530"/>
            </a:xfrm>
            <a:prstGeom prst="rect">
              <a:avLst/>
            </a:prstGeom>
          </p:spPr>
        </p:pic>
        <p:pic>
          <p:nvPicPr>
            <p:cNvPr id="30" name="Image 23">
              <a:extLst>
                <a:ext uri="{FF2B5EF4-FFF2-40B4-BE49-F238E27FC236}">
                  <a16:creationId xmlns="" xmlns:a16="http://schemas.microsoft.com/office/drawing/2014/main" id="{7A504BD7-6562-49D5-8C75-4663A474B43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5232" y="134112"/>
              <a:ext cx="228600" cy="94487"/>
            </a:xfrm>
            <a:prstGeom prst="rect">
              <a:avLst/>
            </a:prstGeom>
          </p:spPr>
        </p:pic>
        <p:sp>
          <p:nvSpPr>
            <p:cNvPr id="31" name="Graphic 24">
              <a:extLst>
                <a:ext uri="{FF2B5EF4-FFF2-40B4-BE49-F238E27FC236}">
                  <a16:creationId xmlns="" xmlns:a16="http://schemas.microsoft.com/office/drawing/2014/main" id="{72D14D88-30DB-4771-A944-72C65DAA70C8}"/>
                </a:ext>
              </a:extLst>
            </p:cNvPr>
            <p:cNvSpPr/>
            <p:nvPr/>
          </p:nvSpPr>
          <p:spPr>
            <a:xfrm>
              <a:off x="1505203" y="149166"/>
              <a:ext cx="169545" cy="37465"/>
            </a:xfrm>
            <a:custGeom>
              <a:avLst/>
              <a:gdLst/>
              <a:ahLst/>
              <a:cxnLst/>
              <a:rect l="l" t="t" r="r" b="b"/>
              <a:pathLst>
                <a:path w="169545" h="37465">
                  <a:moveTo>
                    <a:pt x="169443" y="0"/>
                  </a:moveTo>
                  <a:lnTo>
                    <a:pt x="0" y="0"/>
                  </a:lnTo>
                  <a:lnTo>
                    <a:pt x="0" y="37015"/>
                  </a:lnTo>
                  <a:lnTo>
                    <a:pt x="169443" y="37015"/>
                  </a:lnTo>
                  <a:lnTo>
                    <a:pt x="169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25">
              <a:extLst>
                <a:ext uri="{FF2B5EF4-FFF2-40B4-BE49-F238E27FC236}">
                  <a16:creationId xmlns="" xmlns:a16="http://schemas.microsoft.com/office/drawing/2014/main" id="{A3A89901-B998-4309-8F35-EF1E3F2453CE}"/>
                </a:ext>
              </a:extLst>
            </p:cNvPr>
            <p:cNvSpPr/>
            <p:nvPr/>
          </p:nvSpPr>
          <p:spPr>
            <a:xfrm>
              <a:off x="1505203" y="149166"/>
              <a:ext cx="169545" cy="37465"/>
            </a:xfrm>
            <a:custGeom>
              <a:avLst/>
              <a:gdLst/>
              <a:ahLst/>
              <a:cxnLst/>
              <a:rect l="l" t="t" r="r" b="b"/>
              <a:pathLst>
                <a:path w="169545" h="37465">
                  <a:moveTo>
                    <a:pt x="0" y="37015"/>
                  </a:moveTo>
                  <a:lnTo>
                    <a:pt x="169443" y="37015"/>
                  </a:lnTo>
                  <a:lnTo>
                    <a:pt x="169443" y="0"/>
                  </a:lnTo>
                  <a:lnTo>
                    <a:pt x="0" y="0"/>
                  </a:lnTo>
                  <a:lnTo>
                    <a:pt x="0" y="37015"/>
                  </a:lnTo>
                  <a:close/>
                </a:path>
              </a:pathLst>
            </a:custGeom>
            <a:ln w="9144">
              <a:solidFill>
                <a:srgbClr val="843B0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3" name="Image 26">
              <a:extLst>
                <a:ext uri="{FF2B5EF4-FFF2-40B4-BE49-F238E27FC236}">
                  <a16:creationId xmlns="" xmlns:a16="http://schemas.microsoft.com/office/drawing/2014/main" id="{6FD8ADD3-F310-49F5-A1D8-B175A645B398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735" y="0"/>
              <a:ext cx="4657344" cy="408432"/>
            </a:xfrm>
            <a:prstGeom prst="rect">
              <a:avLst/>
            </a:prstGeom>
          </p:spPr>
        </p:pic>
        <p:pic>
          <p:nvPicPr>
            <p:cNvPr id="34" name="Image 27">
              <a:extLst>
                <a:ext uri="{FF2B5EF4-FFF2-40B4-BE49-F238E27FC236}">
                  <a16:creationId xmlns="" xmlns:a16="http://schemas.microsoft.com/office/drawing/2014/main" id="{666647BA-09FE-403E-9120-BCE5DA8CFEE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33550" y="12949"/>
              <a:ext cx="4597548" cy="359156"/>
            </a:xfrm>
            <a:prstGeom prst="rect">
              <a:avLst/>
            </a:prstGeom>
          </p:spPr>
        </p:pic>
        <p:pic>
          <p:nvPicPr>
            <p:cNvPr id="35" name="Image 28">
              <a:extLst>
                <a:ext uri="{FF2B5EF4-FFF2-40B4-BE49-F238E27FC236}">
                  <a16:creationId xmlns="" xmlns:a16="http://schemas.microsoft.com/office/drawing/2014/main" id="{2A2957AF-34F4-4F20-A571-8B64D6E261C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67271" y="134112"/>
              <a:ext cx="228600" cy="94487"/>
            </a:xfrm>
            <a:prstGeom prst="rect">
              <a:avLst/>
            </a:prstGeom>
          </p:spPr>
        </p:pic>
        <p:sp>
          <p:nvSpPr>
            <p:cNvPr id="36" name="Graphic 29">
              <a:extLst>
                <a:ext uri="{FF2B5EF4-FFF2-40B4-BE49-F238E27FC236}">
                  <a16:creationId xmlns="" xmlns:a16="http://schemas.microsoft.com/office/drawing/2014/main" id="{AD972F36-2EA5-4E52-840C-6B041D16FE3A}"/>
                </a:ext>
              </a:extLst>
            </p:cNvPr>
            <p:cNvSpPr/>
            <p:nvPr/>
          </p:nvSpPr>
          <p:spPr>
            <a:xfrm>
              <a:off x="6397244" y="149166"/>
              <a:ext cx="169545" cy="37465"/>
            </a:xfrm>
            <a:custGeom>
              <a:avLst/>
              <a:gdLst/>
              <a:ahLst/>
              <a:cxnLst/>
              <a:rect l="l" t="t" r="r" b="b"/>
              <a:pathLst>
                <a:path w="169545" h="37465">
                  <a:moveTo>
                    <a:pt x="169443" y="0"/>
                  </a:moveTo>
                  <a:lnTo>
                    <a:pt x="0" y="0"/>
                  </a:lnTo>
                  <a:lnTo>
                    <a:pt x="0" y="37015"/>
                  </a:lnTo>
                  <a:lnTo>
                    <a:pt x="169443" y="37015"/>
                  </a:lnTo>
                  <a:lnTo>
                    <a:pt x="169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Graphic 30">
              <a:extLst>
                <a:ext uri="{FF2B5EF4-FFF2-40B4-BE49-F238E27FC236}">
                  <a16:creationId xmlns="" xmlns:a16="http://schemas.microsoft.com/office/drawing/2014/main" id="{C9E3D7C9-ABD1-4195-A3B1-0A7E1D3A9F47}"/>
                </a:ext>
              </a:extLst>
            </p:cNvPr>
            <p:cNvSpPr/>
            <p:nvPr/>
          </p:nvSpPr>
          <p:spPr>
            <a:xfrm>
              <a:off x="6397244" y="149166"/>
              <a:ext cx="169545" cy="37465"/>
            </a:xfrm>
            <a:custGeom>
              <a:avLst/>
              <a:gdLst/>
              <a:ahLst/>
              <a:cxnLst/>
              <a:rect l="l" t="t" r="r" b="b"/>
              <a:pathLst>
                <a:path w="169545" h="37465">
                  <a:moveTo>
                    <a:pt x="0" y="37015"/>
                  </a:moveTo>
                  <a:lnTo>
                    <a:pt x="169443" y="37015"/>
                  </a:lnTo>
                  <a:lnTo>
                    <a:pt x="169443" y="0"/>
                  </a:lnTo>
                  <a:lnTo>
                    <a:pt x="0" y="0"/>
                  </a:lnTo>
                  <a:lnTo>
                    <a:pt x="0" y="37015"/>
                  </a:lnTo>
                  <a:close/>
                </a:path>
              </a:pathLst>
            </a:custGeom>
            <a:ln w="9144">
              <a:solidFill>
                <a:srgbClr val="843B0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8" name="Image 31">
              <a:extLst>
                <a:ext uri="{FF2B5EF4-FFF2-40B4-BE49-F238E27FC236}">
                  <a16:creationId xmlns="" xmlns:a16="http://schemas.microsoft.com/office/drawing/2014/main" id="{E0B50C7E-E91D-441D-9840-84672E1347A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8064" y="3047"/>
              <a:ext cx="963168" cy="323088"/>
            </a:xfrm>
            <a:prstGeom prst="rect">
              <a:avLst/>
            </a:prstGeom>
          </p:spPr>
        </p:pic>
        <p:sp>
          <p:nvSpPr>
            <p:cNvPr id="39" name="Graphic 32">
              <a:extLst>
                <a:ext uri="{FF2B5EF4-FFF2-40B4-BE49-F238E27FC236}">
                  <a16:creationId xmlns="" xmlns:a16="http://schemas.microsoft.com/office/drawing/2014/main" id="{88ACBF20-057A-42AC-ADD0-625544AF1B67}"/>
                </a:ext>
              </a:extLst>
            </p:cNvPr>
            <p:cNvSpPr/>
            <p:nvPr/>
          </p:nvSpPr>
          <p:spPr>
            <a:xfrm>
              <a:off x="6637273" y="20193"/>
              <a:ext cx="904875" cy="263525"/>
            </a:xfrm>
            <a:custGeom>
              <a:avLst/>
              <a:gdLst/>
              <a:ahLst/>
              <a:cxnLst/>
              <a:rect l="l" t="t" r="r" b="b"/>
              <a:pathLst>
                <a:path w="904875" h="263525">
                  <a:moveTo>
                    <a:pt x="887857" y="221996"/>
                  </a:moveTo>
                  <a:lnTo>
                    <a:pt x="813054" y="221996"/>
                  </a:lnTo>
                  <a:lnTo>
                    <a:pt x="806069" y="223900"/>
                  </a:lnTo>
                  <a:lnTo>
                    <a:pt x="802005" y="227711"/>
                  </a:lnTo>
                  <a:lnTo>
                    <a:pt x="797814" y="231394"/>
                  </a:lnTo>
                  <a:lnTo>
                    <a:pt x="795655" y="236347"/>
                  </a:lnTo>
                  <a:lnTo>
                    <a:pt x="795710" y="248412"/>
                  </a:lnTo>
                  <a:lnTo>
                    <a:pt x="797814" y="253237"/>
                  </a:lnTo>
                  <a:lnTo>
                    <a:pt x="802005" y="256921"/>
                  </a:lnTo>
                  <a:lnTo>
                    <a:pt x="806069" y="260731"/>
                  </a:lnTo>
                  <a:lnTo>
                    <a:pt x="813054" y="262636"/>
                  </a:lnTo>
                  <a:lnTo>
                    <a:pt x="886968" y="262636"/>
                  </a:lnTo>
                  <a:lnTo>
                    <a:pt x="893952" y="260731"/>
                  </a:lnTo>
                  <a:lnTo>
                    <a:pt x="898144" y="256921"/>
                  </a:lnTo>
                  <a:lnTo>
                    <a:pt x="902335" y="253237"/>
                  </a:lnTo>
                  <a:lnTo>
                    <a:pt x="904367" y="248412"/>
                  </a:lnTo>
                  <a:lnTo>
                    <a:pt x="904313" y="236347"/>
                  </a:lnTo>
                  <a:lnTo>
                    <a:pt x="902335" y="231648"/>
                  </a:lnTo>
                  <a:lnTo>
                    <a:pt x="898271" y="227837"/>
                  </a:lnTo>
                  <a:lnTo>
                    <a:pt x="894207" y="223900"/>
                  </a:lnTo>
                  <a:lnTo>
                    <a:pt x="887857" y="221996"/>
                  </a:lnTo>
                  <a:close/>
                </a:path>
                <a:path w="904875" h="263525">
                  <a:moveTo>
                    <a:pt x="879221" y="205866"/>
                  </a:moveTo>
                  <a:lnTo>
                    <a:pt x="838708" y="205866"/>
                  </a:lnTo>
                  <a:lnTo>
                    <a:pt x="838708" y="221996"/>
                  </a:lnTo>
                  <a:lnTo>
                    <a:pt x="879221" y="221996"/>
                  </a:lnTo>
                  <a:lnTo>
                    <a:pt x="879221" y="205866"/>
                  </a:lnTo>
                  <a:close/>
                </a:path>
                <a:path w="904875" h="263525">
                  <a:moveTo>
                    <a:pt x="879221" y="6476"/>
                  </a:moveTo>
                  <a:lnTo>
                    <a:pt x="825626" y="6476"/>
                  </a:lnTo>
                  <a:lnTo>
                    <a:pt x="728345" y="171958"/>
                  </a:lnTo>
                  <a:lnTo>
                    <a:pt x="728345" y="205866"/>
                  </a:lnTo>
                  <a:lnTo>
                    <a:pt x="887730" y="205866"/>
                  </a:lnTo>
                  <a:lnTo>
                    <a:pt x="893952" y="203962"/>
                  </a:lnTo>
                  <a:lnTo>
                    <a:pt x="898144" y="200025"/>
                  </a:lnTo>
                  <a:lnTo>
                    <a:pt x="902335" y="196214"/>
                  </a:lnTo>
                  <a:lnTo>
                    <a:pt x="904367" y="191388"/>
                  </a:lnTo>
                  <a:lnTo>
                    <a:pt x="904367" y="179450"/>
                  </a:lnTo>
                  <a:lnTo>
                    <a:pt x="902335" y="174625"/>
                  </a:lnTo>
                  <a:lnTo>
                    <a:pt x="898271" y="170941"/>
                  </a:lnTo>
                  <a:lnTo>
                    <a:pt x="894207" y="167132"/>
                  </a:lnTo>
                  <a:lnTo>
                    <a:pt x="887857" y="165226"/>
                  </a:lnTo>
                  <a:lnTo>
                    <a:pt x="779907" y="165226"/>
                  </a:lnTo>
                  <a:lnTo>
                    <a:pt x="838708" y="65532"/>
                  </a:lnTo>
                  <a:lnTo>
                    <a:pt x="879221" y="65532"/>
                  </a:lnTo>
                  <a:lnTo>
                    <a:pt x="879221" y="6476"/>
                  </a:lnTo>
                  <a:close/>
                </a:path>
                <a:path w="904875" h="263525">
                  <a:moveTo>
                    <a:pt x="879221" y="65532"/>
                  </a:moveTo>
                  <a:lnTo>
                    <a:pt x="838708" y="65532"/>
                  </a:lnTo>
                  <a:lnTo>
                    <a:pt x="838708" y="165226"/>
                  </a:lnTo>
                  <a:lnTo>
                    <a:pt x="879221" y="165226"/>
                  </a:lnTo>
                  <a:lnTo>
                    <a:pt x="879221" y="65532"/>
                  </a:lnTo>
                  <a:close/>
                </a:path>
                <a:path w="904875" h="263525">
                  <a:moveTo>
                    <a:pt x="660526" y="47116"/>
                  </a:moveTo>
                  <a:lnTo>
                    <a:pt x="617727" y="47116"/>
                  </a:lnTo>
                  <a:lnTo>
                    <a:pt x="556006" y="229615"/>
                  </a:lnTo>
                  <a:lnTo>
                    <a:pt x="553974" y="235838"/>
                  </a:lnTo>
                  <a:lnTo>
                    <a:pt x="552831" y="240537"/>
                  </a:lnTo>
                  <a:lnTo>
                    <a:pt x="552831" y="248538"/>
                  </a:lnTo>
                  <a:lnTo>
                    <a:pt x="554863" y="253111"/>
                  </a:lnTo>
                  <a:lnTo>
                    <a:pt x="558926" y="257048"/>
                  </a:lnTo>
                  <a:lnTo>
                    <a:pt x="562864" y="260985"/>
                  </a:lnTo>
                  <a:lnTo>
                    <a:pt x="567817" y="263016"/>
                  </a:lnTo>
                  <a:lnTo>
                    <a:pt x="578231" y="263016"/>
                  </a:lnTo>
                  <a:lnTo>
                    <a:pt x="582295" y="261620"/>
                  </a:lnTo>
                  <a:lnTo>
                    <a:pt x="585597" y="258952"/>
                  </a:lnTo>
                  <a:lnTo>
                    <a:pt x="589026" y="256286"/>
                  </a:lnTo>
                  <a:lnTo>
                    <a:pt x="592074" y="250825"/>
                  </a:lnTo>
                  <a:lnTo>
                    <a:pt x="594868" y="242570"/>
                  </a:lnTo>
                  <a:lnTo>
                    <a:pt x="660526" y="47116"/>
                  </a:lnTo>
                  <a:close/>
                </a:path>
                <a:path w="904875" h="263525">
                  <a:moveTo>
                    <a:pt x="660526" y="6476"/>
                  </a:moveTo>
                  <a:lnTo>
                    <a:pt x="484377" y="6476"/>
                  </a:lnTo>
                  <a:lnTo>
                    <a:pt x="484377" y="52324"/>
                  </a:lnTo>
                  <a:lnTo>
                    <a:pt x="486283" y="59182"/>
                  </a:lnTo>
                  <a:lnTo>
                    <a:pt x="493775" y="67437"/>
                  </a:lnTo>
                  <a:lnTo>
                    <a:pt x="498729" y="69469"/>
                  </a:lnTo>
                  <a:lnTo>
                    <a:pt x="510540" y="69469"/>
                  </a:lnTo>
                  <a:lnTo>
                    <a:pt x="515239" y="67690"/>
                  </a:lnTo>
                  <a:lnTo>
                    <a:pt x="518795" y="64135"/>
                  </a:lnTo>
                  <a:lnTo>
                    <a:pt x="522350" y="60706"/>
                  </a:lnTo>
                  <a:lnTo>
                    <a:pt x="524383" y="54990"/>
                  </a:lnTo>
                  <a:lnTo>
                    <a:pt x="524891" y="47116"/>
                  </a:lnTo>
                  <a:lnTo>
                    <a:pt x="660526" y="47116"/>
                  </a:lnTo>
                  <a:lnTo>
                    <a:pt x="660526" y="6476"/>
                  </a:lnTo>
                  <a:close/>
                </a:path>
                <a:path w="904875" h="263525">
                  <a:moveTo>
                    <a:pt x="416687" y="47116"/>
                  </a:moveTo>
                  <a:lnTo>
                    <a:pt x="373888" y="47116"/>
                  </a:lnTo>
                  <a:lnTo>
                    <a:pt x="312166" y="229615"/>
                  </a:lnTo>
                  <a:lnTo>
                    <a:pt x="310134" y="235838"/>
                  </a:lnTo>
                  <a:lnTo>
                    <a:pt x="308991" y="240537"/>
                  </a:lnTo>
                  <a:lnTo>
                    <a:pt x="308991" y="248538"/>
                  </a:lnTo>
                  <a:lnTo>
                    <a:pt x="311023" y="253111"/>
                  </a:lnTo>
                  <a:lnTo>
                    <a:pt x="315087" y="257048"/>
                  </a:lnTo>
                  <a:lnTo>
                    <a:pt x="319024" y="260985"/>
                  </a:lnTo>
                  <a:lnTo>
                    <a:pt x="323976" y="263016"/>
                  </a:lnTo>
                  <a:lnTo>
                    <a:pt x="334391" y="263016"/>
                  </a:lnTo>
                  <a:lnTo>
                    <a:pt x="338455" y="261620"/>
                  </a:lnTo>
                  <a:lnTo>
                    <a:pt x="341757" y="258952"/>
                  </a:lnTo>
                  <a:lnTo>
                    <a:pt x="345186" y="256286"/>
                  </a:lnTo>
                  <a:lnTo>
                    <a:pt x="348234" y="250825"/>
                  </a:lnTo>
                  <a:lnTo>
                    <a:pt x="351027" y="242570"/>
                  </a:lnTo>
                  <a:lnTo>
                    <a:pt x="416687" y="47116"/>
                  </a:lnTo>
                  <a:close/>
                </a:path>
                <a:path w="904875" h="263525">
                  <a:moveTo>
                    <a:pt x="416687" y="6476"/>
                  </a:moveTo>
                  <a:lnTo>
                    <a:pt x="240538" y="6476"/>
                  </a:lnTo>
                  <a:lnTo>
                    <a:pt x="240538" y="52324"/>
                  </a:lnTo>
                  <a:lnTo>
                    <a:pt x="242443" y="59182"/>
                  </a:lnTo>
                  <a:lnTo>
                    <a:pt x="249936" y="67437"/>
                  </a:lnTo>
                  <a:lnTo>
                    <a:pt x="254889" y="69469"/>
                  </a:lnTo>
                  <a:lnTo>
                    <a:pt x="266700" y="69469"/>
                  </a:lnTo>
                  <a:lnTo>
                    <a:pt x="271399" y="67690"/>
                  </a:lnTo>
                  <a:lnTo>
                    <a:pt x="274955" y="64135"/>
                  </a:lnTo>
                  <a:lnTo>
                    <a:pt x="278511" y="60706"/>
                  </a:lnTo>
                  <a:lnTo>
                    <a:pt x="280543" y="54990"/>
                  </a:lnTo>
                  <a:lnTo>
                    <a:pt x="281050" y="47116"/>
                  </a:lnTo>
                  <a:lnTo>
                    <a:pt x="416687" y="47116"/>
                  </a:lnTo>
                  <a:lnTo>
                    <a:pt x="416687" y="6476"/>
                  </a:lnTo>
                  <a:close/>
                </a:path>
                <a:path w="904875" h="263525">
                  <a:moveTo>
                    <a:pt x="159639" y="221996"/>
                  </a:moveTo>
                  <a:lnTo>
                    <a:pt x="17652" y="221996"/>
                  </a:lnTo>
                  <a:lnTo>
                    <a:pt x="10668" y="223900"/>
                  </a:lnTo>
                  <a:lnTo>
                    <a:pt x="6476" y="227711"/>
                  </a:lnTo>
                  <a:lnTo>
                    <a:pt x="2286" y="231394"/>
                  </a:lnTo>
                  <a:lnTo>
                    <a:pt x="254" y="236347"/>
                  </a:lnTo>
                  <a:lnTo>
                    <a:pt x="306" y="248412"/>
                  </a:lnTo>
                  <a:lnTo>
                    <a:pt x="2286" y="253237"/>
                  </a:lnTo>
                  <a:lnTo>
                    <a:pt x="6476" y="256921"/>
                  </a:lnTo>
                  <a:lnTo>
                    <a:pt x="10668" y="260731"/>
                  </a:lnTo>
                  <a:lnTo>
                    <a:pt x="17652" y="262636"/>
                  </a:lnTo>
                  <a:lnTo>
                    <a:pt x="159639" y="262636"/>
                  </a:lnTo>
                  <a:lnTo>
                    <a:pt x="166624" y="260731"/>
                  </a:lnTo>
                  <a:lnTo>
                    <a:pt x="174879" y="253237"/>
                  </a:lnTo>
                  <a:lnTo>
                    <a:pt x="177038" y="248412"/>
                  </a:lnTo>
                  <a:lnTo>
                    <a:pt x="177038" y="236347"/>
                  </a:lnTo>
                  <a:lnTo>
                    <a:pt x="174879" y="231394"/>
                  </a:lnTo>
                  <a:lnTo>
                    <a:pt x="166624" y="223900"/>
                  </a:lnTo>
                  <a:lnTo>
                    <a:pt x="159639" y="221996"/>
                  </a:lnTo>
                  <a:close/>
                </a:path>
                <a:path w="904875" h="263525">
                  <a:moveTo>
                    <a:pt x="108966" y="52832"/>
                  </a:moveTo>
                  <a:lnTo>
                    <a:pt x="68325" y="52832"/>
                  </a:lnTo>
                  <a:lnTo>
                    <a:pt x="68325" y="221996"/>
                  </a:lnTo>
                  <a:lnTo>
                    <a:pt x="108966" y="221996"/>
                  </a:lnTo>
                  <a:lnTo>
                    <a:pt x="108966" y="52832"/>
                  </a:lnTo>
                  <a:close/>
                </a:path>
                <a:path w="904875" h="263525">
                  <a:moveTo>
                    <a:pt x="108966" y="0"/>
                  </a:moveTo>
                  <a:lnTo>
                    <a:pt x="21590" y="22478"/>
                  </a:lnTo>
                  <a:lnTo>
                    <a:pt x="0" y="38100"/>
                  </a:lnTo>
                  <a:lnTo>
                    <a:pt x="0" y="49402"/>
                  </a:lnTo>
                  <a:lnTo>
                    <a:pt x="1905" y="54483"/>
                  </a:lnTo>
                  <a:lnTo>
                    <a:pt x="5715" y="58547"/>
                  </a:lnTo>
                  <a:lnTo>
                    <a:pt x="9398" y="62611"/>
                  </a:lnTo>
                  <a:lnTo>
                    <a:pt x="13970" y="64643"/>
                  </a:lnTo>
                  <a:lnTo>
                    <a:pt x="21971" y="64643"/>
                  </a:lnTo>
                  <a:lnTo>
                    <a:pt x="26289" y="63881"/>
                  </a:lnTo>
                  <a:lnTo>
                    <a:pt x="68325" y="52832"/>
                  </a:lnTo>
                  <a:lnTo>
                    <a:pt x="108966" y="52832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33">
              <a:extLst>
                <a:ext uri="{FF2B5EF4-FFF2-40B4-BE49-F238E27FC236}">
                  <a16:creationId xmlns="" xmlns:a16="http://schemas.microsoft.com/office/drawing/2014/main" id="{63ABEC04-267C-4883-BF53-A626B19C0368}"/>
                </a:ext>
              </a:extLst>
            </p:cNvPr>
            <p:cNvSpPr/>
            <p:nvPr/>
          </p:nvSpPr>
          <p:spPr>
            <a:xfrm>
              <a:off x="6637273" y="20193"/>
              <a:ext cx="904875" cy="263525"/>
            </a:xfrm>
            <a:custGeom>
              <a:avLst/>
              <a:gdLst/>
              <a:ahLst/>
              <a:cxnLst/>
              <a:rect l="l" t="t" r="r" b="b"/>
              <a:pathLst>
                <a:path w="904875" h="263525">
                  <a:moveTo>
                    <a:pt x="838708" y="65532"/>
                  </a:moveTo>
                  <a:lnTo>
                    <a:pt x="779907" y="165226"/>
                  </a:lnTo>
                  <a:lnTo>
                    <a:pt x="838708" y="165226"/>
                  </a:lnTo>
                  <a:lnTo>
                    <a:pt x="838708" y="65532"/>
                  </a:lnTo>
                  <a:close/>
                </a:path>
                <a:path w="904875" h="263525">
                  <a:moveTo>
                    <a:pt x="825626" y="6476"/>
                  </a:moveTo>
                  <a:lnTo>
                    <a:pt x="879221" y="6476"/>
                  </a:lnTo>
                  <a:lnTo>
                    <a:pt x="879221" y="165226"/>
                  </a:lnTo>
                  <a:lnTo>
                    <a:pt x="887857" y="165226"/>
                  </a:lnTo>
                  <a:lnTo>
                    <a:pt x="894207" y="167132"/>
                  </a:lnTo>
                  <a:lnTo>
                    <a:pt x="898271" y="170941"/>
                  </a:lnTo>
                  <a:lnTo>
                    <a:pt x="902335" y="174625"/>
                  </a:lnTo>
                  <a:lnTo>
                    <a:pt x="904367" y="179450"/>
                  </a:lnTo>
                  <a:lnTo>
                    <a:pt x="904367" y="185420"/>
                  </a:lnTo>
                  <a:lnTo>
                    <a:pt x="904367" y="191388"/>
                  </a:lnTo>
                  <a:lnTo>
                    <a:pt x="902335" y="196214"/>
                  </a:lnTo>
                  <a:lnTo>
                    <a:pt x="898144" y="200025"/>
                  </a:lnTo>
                  <a:lnTo>
                    <a:pt x="893952" y="203962"/>
                  </a:lnTo>
                  <a:lnTo>
                    <a:pt x="887730" y="205866"/>
                  </a:lnTo>
                  <a:lnTo>
                    <a:pt x="879221" y="205866"/>
                  </a:lnTo>
                  <a:lnTo>
                    <a:pt x="879221" y="221996"/>
                  </a:lnTo>
                  <a:lnTo>
                    <a:pt x="887857" y="221996"/>
                  </a:lnTo>
                  <a:lnTo>
                    <a:pt x="894207" y="223900"/>
                  </a:lnTo>
                  <a:lnTo>
                    <a:pt x="898271" y="227837"/>
                  </a:lnTo>
                  <a:lnTo>
                    <a:pt x="902335" y="231648"/>
                  </a:lnTo>
                  <a:lnTo>
                    <a:pt x="904367" y="236474"/>
                  </a:lnTo>
                  <a:lnTo>
                    <a:pt x="904367" y="242443"/>
                  </a:lnTo>
                  <a:lnTo>
                    <a:pt x="904367" y="248412"/>
                  </a:lnTo>
                  <a:lnTo>
                    <a:pt x="902335" y="253237"/>
                  </a:lnTo>
                  <a:lnTo>
                    <a:pt x="898144" y="256921"/>
                  </a:lnTo>
                  <a:lnTo>
                    <a:pt x="893952" y="260731"/>
                  </a:lnTo>
                  <a:lnTo>
                    <a:pt x="886968" y="262636"/>
                  </a:lnTo>
                  <a:lnTo>
                    <a:pt x="877316" y="262636"/>
                  </a:lnTo>
                  <a:lnTo>
                    <a:pt x="822833" y="262636"/>
                  </a:lnTo>
                  <a:lnTo>
                    <a:pt x="813054" y="262636"/>
                  </a:lnTo>
                  <a:lnTo>
                    <a:pt x="806069" y="260731"/>
                  </a:lnTo>
                  <a:lnTo>
                    <a:pt x="802005" y="256921"/>
                  </a:lnTo>
                  <a:lnTo>
                    <a:pt x="797814" y="253237"/>
                  </a:lnTo>
                  <a:lnTo>
                    <a:pt x="795655" y="248285"/>
                  </a:lnTo>
                  <a:lnTo>
                    <a:pt x="795655" y="242188"/>
                  </a:lnTo>
                  <a:lnTo>
                    <a:pt x="795655" y="236347"/>
                  </a:lnTo>
                  <a:lnTo>
                    <a:pt x="797814" y="231394"/>
                  </a:lnTo>
                  <a:lnTo>
                    <a:pt x="802005" y="227711"/>
                  </a:lnTo>
                  <a:lnTo>
                    <a:pt x="806069" y="223900"/>
                  </a:lnTo>
                  <a:lnTo>
                    <a:pt x="813054" y="221996"/>
                  </a:lnTo>
                  <a:lnTo>
                    <a:pt x="822833" y="221996"/>
                  </a:lnTo>
                  <a:lnTo>
                    <a:pt x="838708" y="221996"/>
                  </a:lnTo>
                  <a:lnTo>
                    <a:pt x="838708" y="205866"/>
                  </a:lnTo>
                  <a:lnTo>
                    <a:pt x="728345" y="205866"/>
                  </a:lnTo>
                  <a:lnTo>
                    <a:pt x="728345" y="171958"/>
                  </a:lnTo>
                  <a:lnTo>
                    <a:pt x="825626" y="6476"/>
                  </a:lnTo>
                  <a:close/>
                </a:path>
                <a:path w="904875" h="263525">
                  <a:moveTo>
                    <a:pt x="484377" y="6476"/>
                  </a:moveTo>
                  <a:lnTo>
                    <a:pt x="660526" y="6476"/>
                  </a:lnTo>
                  <a:lnTo>
                    <a:pt x="660526" y="47116"/>
                  </a:lnTo>
                  <a:lnTo>
                    <a:pt x="594868" y="242570"/>
                  </a:lnTo>
                  <a:lnTo>
                    <a:pt x="592074" y="250825"/>
                  </a:lnTo>
                  <a:lnTo>
                    <a:pt x="589026" y="256286"/>
                  </a:lnTo>
                  <a:lnTo>
                    <a:pt x="585597" y="258952"/>
                  </a:lnTo>
                  <a:lnTo>
                    <a:pt x="582295" y="261620"/>
                  </a:lnTo>
                  <a:lnTo>
                    <a:pt x="578231" y="263016"/>
                  </a:lnTo>
                  <a:lnTo>
                    <a:pt x="573405" y="263016"/>
                  </a:lnTo>
                  <a:lnTo>
                    <a:pt x="567817" y="263016"/>
                  </a:lnTo>
                  <a:lnTo>
                    <a:pt x="562864" y="260985"/>
                  </a:lnTo>
                  <a:lnTo>
                    <a:pt x="558926" y="257048"/>
                  </a:lnTo>
                  <a:lnTo>
                    <a:pt x="554863" y="253111"/>
                  </a:lnTo>
                  <a:lnTo>
                    <a:pt x="552831" y="248538"/>
                  </a:lnTo>
                  <a:lnTo>
                    <a:pt x="552831" y="243459"/>
                  </a:lnTo>
                  <a:lnTo>
                    <a:pt x="552831" y="240537"/>
                  </a:lnTo>
                  <a:lnTo>
                    <a:pt x="553974" y="235838"/>
                  </a:lnTo>
                  <a:lnTo>
                    <a:pt x="556006" y="229615"/>
                  </a:lnTo>
                  <a:lnTo>
                    <a:pt x="617727" y="47116"/>
                  </a:lnTo>
                  <a:lnTo>
                    <a:pt x="524891" y="47116"/>
                  </a:lnTo>
                  <a:lnTo>
                    <a:pt x="524383" y="54990"/>
                  </a:lnTo>
                  <a:lnTo>
                    <a:pt x="522350" y="60706"/>
                  </a:lnTo>
                  <a:lnTo>
                    <a:pt x="518795" y="64135"/>
                  </a:lnTo>
                  <a:lnTo>
                    <a:pt x="515239" y="67690"/>
                  </a:lnTo>
                  <a:lnTo>
                    <a:pt x="510540" y="69469"/>
                  </a:lnTo>
                  <a:lnTo>
                    <a:pt x="504698" y="69469"/>
                  </a:lnTo>
                  <a:lnTo>
                    <a:pt x="498729" y="69469"/>
                  </a:lnTo>
                  <a:lnTo>
                    <a:pt x="493775" y="67437"/>
                  </a:lnTo>
                  <a:lnTo>
                    <a:pt x="489966" y="63246"/>
                  </a:lnTo>
                  <a:lnTo>
                    <a:pt x="486283" y="59182"/>
                  </a:lnTo>
                  <a:lnTo>
                    <a:pt x="484377" y="52324"/>
                  </a:lnTo>
                  <a:lnTo>
                    <a:pt x="484377" y="42545"/>
                  </a:lnTo>
                  <a:lnTo>
                    <a:pt x="484377" y="6476"/>
                  </a:lnTo>
                  <a:close/>
                </a:path>
                <a:path w="904875" h="263525">
                  <a:moveTo>
                    <a:pt x="240538" y="6476"/>
                  </a:moveTo>
                  <a:lnTo>
                    <a:pt x="416687" y="6476"/>
                  </a:lnTo>
                  <a:lnTo>
                    <a:pt x="416687" y="47116"/>
                  </a:lnTo>
                  <a:lnTo>
                    <a:pt x="351027" y="242570"/>
                  </a:lnTo>
                  <a:lnTo>
                    <a:pt x="348234" y="250825"/>
                  </a:lnTo>
                  <a:lnTo>
                    <a:pt x="345186" y="256286"/>
                  </a:lnTo>
                  <a:lnTo>
                    <a:pt x="341757" y="258952"/>
                  </a:lnTo>
                  <a:lnTo>
                    <a:pt x="338455" y="261620"/>
                  </a:lnTo>
                  <a:lnTo>
                    <a:pt x="334391" y="263016"/>
                  </a:lnTo>
                  <a:lnTo>
                    <a:pt x="329565" y="263016"/>
                  </a:lnTo>
                  <a:lnTo>
                    <a:pt x="323976" y="263016"/>
                  </a:lnTo>
                  <a:lnTo>
                    <a:pt x="319024" y="260985"/>
                  </a:lnTo>
                  <a:lnTo>
                    <a:pt x="315087" y="257048"/>
                  </a:lnTo>
                  <a:lnTo>
                    <a:pt x="311023" y="253111"/>
                  </a:lnTo>
                  <a:lnTo>
                    <a:pt x="308991" y="248538"/>
                  </a:lnTo>
                  <a:lnTo>
                    <a:pt x="308991" y="243459"/>
                  </a:lnTo>
                  <a:lnTo>
                    <a:pt x="308991" y="240537"/>
                  </a:lnTo>
                  <a:lnTo>
                    <a:pt x="310134" y="235838"/>
                  </a:lnTo>
                  <a:lnTo>
                    <a:pt x="312166" y="229615"/>
                  </a:lnTo>
                  <a:lnTo>
                    <a:pt x="373888" y="47116"/>
                  </a:lnTo>
                  <a:lnTo>
                    <a:pt x="281050" y="47116"/>
                  </a:lnTo>
                  <a:lnTo>
                    <a:pt x="280543" y="54990"/>
                  </a:lnTo>
                  <a:lnTo>
                    <a:pt x="278511" y="60706"/>
                  </a:lnTo>
                  <a:lnTo>
                    <a:pt x="274955" y="64135"/>
                  </a:lnTo>
                  <a:lnTo>
                    <a:pt x="271399" y="67690"/>
                  </a:lnTo>
                  <a:lnTo>
                    <a:pt x="266700" y="69469"/>
                  </a:lnTo>
                  <a:lnTo>
                    <a:pt x="260858" y="69469"/>
                  </a:lnTo>
                  <a:lnTo>
                    <a:pt x="254889" y="69469"/>
                  </a:lnTo>
                  <a:lnTo>
                    <a:pt x="249936" y="67437"/>
                  </a:lnTo>
                  <a:lnTo>
                    <a:pt x="246125" y="63246"/>
                  </a:lnTo>
                  <a:lnTo>
                    <a:pt x="242443" y="59182"/>
                  </a:lnTo>
                  <a:lnTo>
                    <a:pt x="240538" y="52324"/>
                  </a:lnTo>
                  <a:lnTo>
                    <a:pt x="240538" y="42545"/>
                  </a:lnTo>
                  <a:lnTo>
                    <a:pt x="240538" y="6476"/>
                  </a:lnTo>
                  <a:close/>
                </a:path>
                <a:path w="904875" h="263525">
                  <a:moveTo>
                    <a:pt x="108966" y="0"/>
                  </a:moveTo>
                  <a:lnTo>
                    <a:pt x="108966" y="221996"/>
                  </a:lnTo>
                  <a:lnTo>
                    <a:pt x="149860" y="221996"/>
                  </a:lnTo>
                  <a:lnTo>
                    <a:pt x="159639" y="221996"/>
                  </a:lnTo>
                  <a:lnTo>
                    <a:pt x="166624" y="223900"/>
                  </a:lnTo>
                  <a:lnTo>
                    <a:pt x="170815" y="227711"/>
                  </a:lnTo>
                  <a:lnTo>
                    <a:pt x="174879" y="231394"/>
                  </a:lnTo>
                  <a:lnTo>
                    <a:pt x="177038" y="236347"/>
                  </a:lnTo>
                  <a:lnTo>
                    <a:pt x="177038" y="242443"/>
                  </a:lnTo>
                  <a:lnTo>
                    <a:pt x="177038" y="248412"/>
                  </a:lnTo>
                  <a:lnTo>
                    <a:pt x="174879" y="253237"/>
                  </a:lnTo>
                  <a:lnTo>
                    <a:pt x="170815" y="256921"/>
                  </a:lnTo>
                  <a:lnTo>
                    <a:pt x="166624" y="260731"/>
                  </a:lnTo>
                  <a:lnTo>
                    <a:pt x="159639" y="262636"/>
                  </a:lnTo>
                  <a:lnTo>
                    <a:pt x="149860" y="262636"/>
                  </a:lnTo>
                  <a:lnTo>
                    <a:pt x="27432" y="262636"/>
                  </a:lnTo>
                  <a:lnTo>
                    <a:pt x="17652" y="262636"/>
                  </a:lnTo>
                  <a:lnTo>
                    <a:pt x="10668" y="260731"/>
                  </a:lnTo>
                  <a:lnTo>
                    <a:pt x="6476" y="256921"/>
                  </a:lnTo>
                  <a:lnTo>
                    <a:pt x="2286" y="253237"/>
                  </a:lnTo>
                  <a:lnTo>
                    <a:pt x="254" y="248285"/>
                  </a:lnTo>
                  <a:lnTo>
                    <a:pt x="254" y="242188"/>
                  </a:lnTo>
                  <a:lnTo>
                    <a:pt x="254" y="236347"/>
                  </a:lnTo>
                  <a:lnTo>
                    <a:pt x="2286" y="231394"/>
                  </a:lnTo>
                  <a:lnTo>
                    <a:pt x="6476" y="227711"/>
                  </a:lnTo>
                  <a:lnTo>
                    <a:pt x="10668" y="223900"/>
                  </a:lnTo>
                  <a:lnTo>
                    <a:pt x="17652" y="221996"/>
                  </a:lnTo>
                  <a:lnTo>
                    <a:pt x="27432" y="221996"/>
                  </a:lnTo>
                  <a:lnTo>
                    <a:pt x="68325" y="221996"/>
                  </a:lnTo>
                  <a:lnTo>
                    <a:pt x="68325" y="52832"/>
                  </a:lnTo>
                  <a:lnTo>
                    <a:pt x="32131" y="62357"/>
                  </a:lnTo>
                  <a:lnTo>
                    <a:pt x="26289" y="63881"/>
                  </a:lnTo>
                  <a:lnTo>
                    <a:pt x="21971" y="64643"/>
                  </a:lnTo>
                  <a:lnTo>
                    <a:pt x="19050" y="64643"/>
                  </a:lnTo>
                  <a:lnTo>
                    <a:pt x="13970" y="64643"/>
                  </a:lnTo>
                  <a:lnTo>
                    <a:pt x="9398" y="62611"/>
                  </a:lnTo>
                  <a:lnTo>
                    <a:pt x="5715" y="58547"/>
                  </a:lnTo>
                  <a:lnTo>
                    <a:pt x="1905" y="54483"/>
                  </a:lnTo>
                  <a:lnTo>
                    <a:pt x="0" y="49402"/>
                  </a:lnTo>
                  <a:lnTo>
                    <a:pt x="0" y="43561"/>
                  </a:lnTo>
                  <a:lnTo>
                    <a:pt x="0" y="38100"/>
                  </a:lnTo>
                  <a:lnTo>
                    <a:pt x="1397" y="33782"/>
                  </a:lnTo>
                  <a:lnTo>
                    <a:pt x="4191" y="30734"/>
                  </a:lnTo>
                  <a:lnTo>
                    <a:pt x="6985" y="27686"/>
                  </a:lnTo>
                  <a:lnTo>
                    <a:pt x="12826" y="24891"/>
                  </a:lnTo>
                  <a:lnTo>
                    <a:pt x="21590" y="22478"/>
                  </a:lnTo>
                  <a:lnTo>
                    <a:pt x="108966" y="0"/>
                  </a:lnTo>
                  <a:close/>
                </a:path>
              </a:pathLst>
            </a:custGeom>
            <a:ln w="9144">
              <a:solidFill>
                <a:srgbClr val="843B0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</p:grpSp>
      <p:grpSp>
        <p:nvGrpSpPr>
          <p:cNvPr id="41" name="Group 34">
            <a:extLst>
              <a:ext uri="{FF2B5EF4-FFF2-40B4-BE49-F238E27FC236}">
                <a16:creationId xmlns="" xmlns:a16="http://schemas.microsoft.com/office/drawing/2014/main" id="{A3F106B6-1CFB-4F32-93E9-14AEE59170A4}"/>
              </a:ext>
            </a:extLst>
          </p:cNvPr>
          <p:cNvGrpSpPr>
            <a:grpSpLocks/>
          </p:cNvGrpSpPr>
          <p:nvPr/>
        </p:nvGrpSpPr>
        <p:grpSpPr>
          <a:xfrm>
            <a:off x="10084947" y="807737"/>
            <a:ext cx="1240536" cy="289560"/>
            <a:chOff x="0" y="0"/>
            <a:chExt cx="1240536" cy="289560"/>
          </a:xfrm>
        </p:grpSpPr>
        <p:pic>
          <p:nvPicPr>
            <p:cNvPr id="42" name="Image 35">
              <a:extLst>
                <a:ext uri="{FF2B5EF4-FFF2-40B4-BE49-F238E27FC236}">
                  <a16:creationId xmlns="" xmlns:a16="http://schemas.microsoft.com/office/drawing/2014/main" id="{D4364556-159B-42D0-B304-5E796F0D59A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0"/>
              <a:ext cx="1240536" cy="289560"/>
            </a:xfrm>
            <a:prstGeom prst="rect">
              <a:avLst/>
            </a:prstGeom>
          </p:spPr>
        </p:pic>
        <p:pic>
          <p:nvPicPr>
            <p:cNvPr id="43" name="Image 36">
              <a:extLst>
                <a:ext uri="{FF2B5EF4-FFF2-40B4-BE49-F238E27FC236}">
                  <a16:creationId xmlns="" xmlns:a16="http://schemas.microsoft.com/office/drawing/2014/main" id="{34033EFB-1B8A-481C-83E0-9B65E3170CA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986" y="10922"/>
              <a:ext cx="1192911" cy="242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713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7">
            <a:extLst>
              <a:ext uri="{FF2B5EF4-FFF2-40B4-BE49-F238E27FC236}">
                <a16:creationId xmlns="" xmlns:a16="http://schemas.microsoft.com/office/drawing/2014/main" id="{C3B1652A-DA8A-4BDA-90F4-9B6D917BAB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489109CF-618B-486F-87CA-EBBEC91C50BB}"/>
              </a:ext>
            </a:extLst>
          </p:cNvPr>
          <p:cNvGrpSpPr>
            <a:grpSpLocks/>
          </p:cNvGrpSpPr>
          <p:nvPr/>
        </p:nvGrpSpPr>
        <p:grpSpPr>
          <a:xfrm>
            <a:off x="2280492" y="308473"/>
            <a:ext cx="6940626" cy="780894"/>
            <a:chOff x="0" y="0"/>
            <a:chExt cx="5522976" cy="432815"/>
          </a:xfrm>
        </p:grpSpPr>
        <p:pic>
          <p:nvPicPr>
            <p:cNvPr id="6" name="Image 39">
              <a:extLst>
                <a:ext uri="{FF2B5EF4-FFF2-40B4-BE49-F238E27FC236}">
                  <a16:creationId xmlns="" xmlns:a16="http://schemas.microsoft.com/office/drawing/2014/main" id="{AAE59A93-6209-46C3-AD04-0DC2EECD09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22976" cy="432815"/>
            </a:xfrm>
            <a:prstGeom prst="rect">
              <a:avLst/>
            </a:prstGeom>
          </p:spPr>
        </p:pic>
        <p:pic>
          <p:nvPicPr>
            <p:cNvPr id="7" name="Image 40">
              <a:extLst>
                <a:ext uri="{FF2B5EF4-FFF2-40B4-BE49-F238E27FC236}">
                  <a16:creationId xmlns="" xmlns:a16="http://schemas.microsoft.com/office/drawing/2014/main" id="{81B9BE87-3714-4CE6-B1F4-10A0605E785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61" y="15367"/>
              <a:ext cx="5470270" cy="375285"/>
            </a:xfrm>
            <a:prstGeom prst="rect">
              <a:avLst/>
            </a:prstGeom>
          </p:spPr>
        </p:pic>
      </p:grpSp>
      <p:grpSp>
        <p:nvGrpSpPr>
          <p:cNvPr id="8" name="Group 41">
            <a:extLst>
              <a:ext uri="{FF2B5EF4-FFF2-40B4-BE49-F238E27FC236}">
                <a16:creationId xmlns="" xmlns:a16="http://schemas.microsoft.com/office/drawing/2014/main" id="{191129FD-B26D-40D9-905A-E532B45168C2}"/>
              </a:ext>
            </a:extLst>
          </p:cNvPr>
          <p:cNvGrpSpPr>
            <a:grpSpLocks/>
          </p:cNvGrpSpPr>
          <p:nvPr/>
        </p:nvGrpSpPr>
        <p:grpSpPr>
          <a:xfrm>
            <a:off x="4934455" y="988774"/>
            <a:ext cx="2499360" cy="408431"/>
            <a:chOff x="0" y="0"/>
            <a:chExt cx="2499360" cy="408431"/>
          </a:xfrm>
        </p:grpSpPr>
        <p:pic>
          <p:nvPicPr>
            <p:cNvPr id="9" name="Image 42">
              <a:extLst>
                <a:ext uri="{FF2B5EF4-FFF2-40B4-BE49-F238E27FC236}">
                  <a16:creationId xmlns="" xmlns:a16="http://schemas.microsoft.com/office/drawing/2014/main" id="{FC4C0F60-41A8-4B27-9410-5CA928724B5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499360" cy="408431"/>
            </a:xfrm>
            <a:prstGeom prst="rect">
              <a:avLst/>
            </a:prstGeom>
          </p:spPr>
        </p:pic>
        <p:pic>
          <p:nvPicPr>
            <p:cNvPr id="10" name="Image 43">
              <a:extLst>
                <a:ext uri="{FF2B5EF4-FFF2-40B4-BE49-F238E27FC236}">
                  <a16:creationId xmlns="" xmlns:a16="http://schemas.microsoft.com/office/drawing/2014/main" id="{01E72E10-A6EE-42F1-9841-67DE11A9D51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5" y="12700"/>
              <a:ext cx="2444623" cy="355600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A516228-382C-4DBF-B035-8D2D63F4F85B}"/>
              </a:ext>
            </a:extLst>
          </p:cNvPr>
          <p:cNvSpPr/>
          <p:nvPr/>
        </p:nvSpPr>
        <p:spPr>
          <a:xfrm>
            <a:off x="1049867" y="1536606"/>
            <a:ext cx="10495809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marR="254635" indent="344170">
              <a:lnSpc>
                <a:spcPct val="72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54635">
              <a:lnSpc>
                <a:spcPct val="72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XVIII веке армия Османской империи входила в число сильнейших в мире. В акватории Восточного Средиземноморья, Черного и Азовского морей господствовал турецкий флот. Российских кораблей в этих морях не было. Этот плацдарм служил трамплином для постоянных набегов на русские земли турок и крымских татар.</a:t>
            </a:r>
          </a:p>
          <a:p>
            <a:pPr>
              <a:spcBef>
                <a:spcPts val="1065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1768-му</a:t>
            </a:r>
            <a:r>
              <a:rPr lang="ru-RU" sz="2000" spc="-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  <a:r>
              <a:rPr lang="ru-RU" sz="20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неизбежность</a:t>
            </a:r>
            <a:r>
              <a:rPr lang="ru-RU" sz="2000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войны</a:t>
            </a:r>
            <a:r>
              <a:rPr lang="ru-RU" sz="2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</a:t>
            </a:r>
            <a:r>
              <a:rPr lang="ru-RU" sz="20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z="20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Турецкой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95"/>
              </a:spcBef>
              <a:spcAft>
                <a:spcPts val="0"/>
              </a:spcAft>
            </a:pP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империями</a:t>
            </a:r>
            <a:r>
              <a:rPr lang="ru-RU" sz="2000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обуславливалась</a:t>
            </a:r>
            <a:r>
              <a:rPr lang="ru-RU" sz="2000" spc="-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следующими</a:t>
            </a:r>
            <a:r>
              <a:rPr lang="ru-RU" sz="2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причинами: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080"/>
              </a:spcBef>
              <a:spcAft>
                <a:spcPts val="0"/>
              </a:spcAft>
              <a:buSzPts val="1900"/>
              <a:buFont typeface="Arial MT"/>
              <a:buChar char="•"/>
              <a:tabLst>
                <a:tab pos="833120" algn="l"/>
              </a:tabLst>
            </a:pP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обострением</a:t>
            </a:r>
            <a:r>
              <a:rPr lang="ru-RU" sz="2000" spc="-9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конфликтной</a:t>
            </a:r>
            <a:r>
              <a:rPr lang="ru-RU" sz="2000" spc="-4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ситуации</a:t>
            </a:r>
            <a:r>
              <a:rPr lang="ru-RU" sz="2000" spc="-2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в</a:t>
            </a:r>
            <a:r>
              <a:rPr lang="ru-RU" sz="2000" spc="-6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Причерноморье</a:t>
            </a:r>
            <a:r>
              <a:rPr lang="ru-RU" sz="2000" spc="-9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000" spc="-6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Приазовье;</a:t>
            </a:r>
            <a:endParaRPr lang="ru-RU" sz="20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0" lvl="1">
              <a:spcBef>
                <a:spcPts val="1065"/>
              </a:spcBef>
              <a:spcAft>
                <a:spcPts val="0"/>
              </a:spcAft>
              <a:buSzPts val="1900"/>
              <a:buFont typeface="Arial MT"/>
              <a:buChar char="•"/>
              <a:tabLst>
                <a:tab pos="1464310" algn="l"/>
              </a:tabLst>
            </a:pP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турецким</a:t>
            </a:r>
            <a:r>
              <a:rPr lang="ru-RU" sz="2000" spc="-2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недовольством</a:t>
            </a:r>
            <a:r>
              <a:rPr lang="ru-RU" sz="2000" spc="-4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действиями</a:t>
            </a:r>
            <a:r>
              <a:rPr lang="ru-RU" sz="2000" spc="-4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России</a:t>
            </a:r>
            <a:r>
              <a:rPr lang="ru-RU" sz="2000" spc="-8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в</a:t>
            </a:r>
            <a:r>
              <a:rPr lang="ru-RU" sz="2000" spc="-5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Польше;</a:t>
            </a:r>
            <a:endParaRPr lang="ru-RU" sz="20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L="0" lvl="1">
              <a:spcBef>
                <a:spcPts val="1060"/>
              </a:spcBef>
              <a:spcAft>
                <a:spcPts val="0"/>
              </a:spcAft>
              <a:buSzPts val="1900"/>
              <a:buFont typeface="Arial MT"/>
              <a:buChar char="•"/>
              <a:tabLst>
                <a:tab pos="1394460" algn="l"/>
              </a:tabLst>
            </a:pP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подстрекательством</a:t>
            </a:r>
            <a:r>
              <a:rPr lang="ru-RU" sz="2000" spc="-10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Порты</a:t>
            </a:r>
            <a:r>
              <a:rPr lang="ru-RU" sz="2000" spc="-8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Австрийским</a:t>
            </a:r>
            <a:r>
              <a:rPr lang="ru-RU" sz="2000" spc="-6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и</a:t>
            </a:r>
            <a:r>
              <a:rPr lang="ru-RU" sz="2000" spc="-6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Французским</a:t>
            </a:r>
            <a:endParaRPr lang="ru-RU" sz="20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R="358775">
              <a:spcBef>
                <a:spcPts val="60"/>
              </a:spcBef>
              <a:spcAft>
                <a:spcPts val="0"/>
              </a:spcAft>
            </a:pP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правительствами;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075"/>
              </a:spcBef>
              <a:spcAft>
                <a:spcPts val="0"/>
              </a:spcAft>
              <a:buSzPts val="1900"/>
              <a:buFont typeface="Arial MT"/>
              <a:buChar char="•"/>
              <a:tabLst>
                <a:tab pos="288290" algn="l"/>
              </a:tabLst>
            </a:pP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важностью</a:t>
            </a:r>
            <a:r>
              <a:rPr lang="ru-RU" sz="2000" spc="-10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для</a:t>
            </a:r>
            <a:r>
              <a:rPr lang="ru-RU" sz="2000" spc="-6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успешного</a:t>
            </a:r>
            <a:r>
              <a:rPr lang="ru-RU" sz="2000" spc="-3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развития</a:t>
            </a:r>
            <a:r>
              <a:rPr lang="ru-RU" sz="2000" spc="-9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экономики</a:t>
            </a:r>
            <a:r>
              <a:rPr lang="ru-RU" sz="2000" spc="-65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российского</a:t>
            </a:r>
            <a:r>
              <a:rPr lang="ru-RU" sz="2000" spc="-9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Arial MT"/>
                <a:cs typeface="Arial MT"/>
              </a:rPr>
              <a:t>государства</a:t>
            </a:r>
            <a:endParaRPr lang="ru-RU" sz="2000" spc="0" dirty="0">
              <a:effectLst/>
              <a:latin typeface="Times New Roman" panose="02020603050405020304" pitchFamily="18" charset="0"/>
              <a:ea typeface="Arial MT"/>
              <a:cs typeface="Arial MT"/>
            </a:endParaRPr>
          </a:p>
          <a:p>
            <a:pPr marR="366395">
              <a:spcBef>
                <a:spcPts val="60"/>
              </a:spcBef>
              <a:spcAft>
                <a:spcPts val="0"/>
              </a:spcAft>
            </a:pP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свободного</a:t>
            </a:r>
            <a:r>
              <a:rPr lang="ru-RU" sz="2000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выхода</a:t>
            </a:r>
            <a:r>
              <a:rPr lang="ru-RU" sz="20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акваторию</a:t>
            </a:r>
            <a:r>
              <a:rPr lang="ru-RU" sz="2000" spc="-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Чёрного</a:t>
            </a:r>
            <a:r>
              <a:rPr lang="ru-RU" sz="20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20"/>
              </a:spcBef>
              <a:spcAft>
                <a:spcPts val="0"/>
              </a:spcAft>
            </a:pP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Война</a:t>
            </a:r>
            <a:r>
              <a:rPr lang="ru-RU" sz="20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получилась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продолжительной</a:t>
            </a:r>
            <a:r>
              <a:rPr lang="ru-RU" sz="20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кровопролитной.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6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4">
            <a:extLst>
              <a:ext uri="{FF2B5EF4-FFF2-40B4-BE49-F238E27FC236}">
                <a16:creationId xmlns="" xmlns:a16="http://schemas.microsoft.com/office/drawing/2014/main" id="{6C4AA6CA-C15F-4215-963C-5B48617B1AF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83C60F0-60F2-4648-8155-89D5A36C216F}"/>
              </a:ext>
            </a:extLst>
          </p:cNvPr>
          <p:cNvSpPr/>
          <p:nvPr/>
        </p:nvSpPr>
        <p:spPr>
          <a:xfrm>
            <a:off x="3484906" y="500962"/>
            <a:ext cx="4820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Чесменское</a:t>
            </a:r>
            <a:r>
              <a:rPr lang="ru-RU" sz="3600" b="1" dirty="0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сражение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0880FD79-6A74-446D-BF0F-2469676D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01849"/>
            <a:ext cx="103067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Одной из важнейших морских битв этой войны стало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Чесменское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сражение. Оно проходило в Чесменской бухте Эгейского моря у побережья Малой Азии с 5 по 7 июля 1770 года.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45" descr="0_499a4_4b961868_L">
            <a:extLst>
              <a:ext uri="{FF2B5EF4-FFF2-40B4-BE49-F238E27FC236}">
                <a16:creationId xmlns="" xmlns:a16="http://schemas.microsoft.com/office/drawing/2014/main" id="{CBE92D30-4DAB-405D-A9B3-7EAFB023F863}"/>
              </a:ext>
            </a:extLst>
          </p:cNvPr>
          <p:cNvGrpSpPr>
            <a:grpSpLocks/>
          </p:cNvGrpSpPr>
          <p:nvPr/>
        </p:nvGrpSpPr>
        <p:grpSpPr>
          <a:xfrm>
            <a:off x="2883958" y="2777067"/>
            <a:ext cx="7129285" cy="3692861"/>
            <a:chOff x="0" y="0"/>
            <a:chExt cx="6934200" cy="3359150"/>
          </a:xfrm>
        </p:grpSpPr>
        <p:pic>
          <p:nvPicPr>
            <p:cNvPr id="8" name="Image 46" descr="0_499a4_4b961868_L">
              <a:extLst>
                <a:ext uri="{FF2B5EF4-FFF2-40B4-BE49-F238E27FC236}">
                  <a16:creationId xmlns="" xmlns:a16="http://schemas.microsoft.com/office/drawing/2014/main" id="{8908AEB7-3BD4-4B31-98E5-61AC31356F8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" y="9144"/>
              <a:ext cx="6915911" cy="3340608"/>
            </a:xfrm>
            <a:prstGeom prst="rect">
              <a:avLst/>
            </a:prstGeom>
          </p:spPr>
        </p:pic>
        <p:sp>
          <p:nvSpPr>
            <p:cNvPr id="9" name="Graphic 47">
              <a:extLst>
                <a:ext uri="{FF2B5EF4-FFF2-40B4-BE49-F238E27FC236}">
                  <a16:creationId xmlns="" xmlns:a16="http://schemas.microsoft.com/office/drawing/2014/main" id="{72C02A13-9F83-496B-888A-17E84EA402D4}"/>
                </a:ext>
              </a:extLst>
            </p:cNvPr>
            <p:cNvSpPr/>
            <p:nvPr/>
          </p:nvSpPr>
          <p:spPr>
            <a:xfrm>
              <a:off x="4572" y="4572"/>
              <a:ext cx="6925309" cy="3350260"/>
            </a:xfrm>
            <a:custGeom>
              <a:avLst/>
              <a:gdLst/>
              <a:ahLst/>
              <a:cxnLst/>
              <a:rect l="l" t="t" r="r" b="b"/>
              <a:pathLst>
                <a:path w="6925309" h="3350260">
                  <a:moveTo>
                    <a:pt x="0" y="3349752"/>
                  </a:moveTo>
                  <a:lnTo>
                    <a:pt x="6925056" y="3349752"/>
                  </a:lnTo>
                  <a:lnTo>
                    <a:pt x="6925056" y="0"/>
                  </a:lnTo>
                  <a:lnTo>
                    <a:pt x="0" y="0"/>
                  </a:lnTo>
                  <a:lnTo>
                    <a:pt x="0" y="334975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F7F6F2DF-4202-4353-89DF-B6FEFD4A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9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0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4">
            <a:extLst>
              <a:ext uri="{FF2B5EF4-FFF2-40B4-BE49-F238E27FC236}">
                <a16:creationId xmlns="" xmlns:a16="http://schemas.microsoft.com/office/drawing/2014/main" id="{994CF1D7-40D7-44D3-9FB5-840335ECF6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pic>
        <p:nvPicPr>
          <p:cNvPr id="5" name="Image 51">
            <a:extLst>
              <a:ext uri="{FF2B5EF4-FFF2-40B4-BE49-F238E27FC236}">
                <a16:creationId xmlns="" xmlns:a16="http://schemas.microsoft.com/office/drawing/2014/main" id="{0EA896A3-94F5-41AA-9E2D-C7CEA03C8D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7347" y="388816"/>
            <a:ext cx="6377305" cy="424180"/>
          </a:xfrm>
          <a:prstGeom prst="rect">
            <a:avLst/>
          </a:prstGeom>
        </p:spPr>
      </p:pic>
      <p:grpSp>
        <p:nvGrpSpPr>
          <p:cNvPr id="6" name="Group 52">
            <a:extLst>
              <a:ext uri="{FF2B5EF4-FFF2-40B4-BE49-F238E27FC236}">
                <a16:creationId xmlns="" xmlns:a16="http://schemas.microsoft.com/office/drawing/2014/main" id="{A9452F60-9AB5-4FE5-852E-C1390E59AE89}"/>
              </a:ext>
            </a:extLst>
          </p:cNvPr>
          <p:cNvGrpSpPr>
            <a:grpSpLocks/>
          </p:cNvGrpSpPr>
          <p:nvPr/>
        </p:nvGrpSpPr>
        <p:grpSpPr>
          <a:xfrm>
            <a:off x="5146549" y="793466"/>
            <a:ext cx="1898902" cy="441325"/>
            <a:chOff x="0" y="0"/>
            <a:chExt cx="1898902" cy="441960"/>
          </a:xfrm>
        </p:grpSpPr>
        <p:pic>
          <p:nvPicPr>
            <p:cNvPr id="7" name="Image 53">
              <a:extLst>
                <a:ext uri="{FF2B5EF4-FFF2-40B4-BE49-F238E27FC236}">
                  <a16:creationId xmlns="" xmlns:a16="http://schemas.microsoft.com/office/drawing/2014/main" id="{BB4602D5-81CF-40E7-8BD8-A0A8A7613C9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576"/>
              <a:ext cx="1548384" cy="405384"/>
            </a:xfrm>
            <a:prstGeom prst="rect">
              <a:avLst/>
            </a:prstGeom>
          </p:spPr>
        </p:pic>
        <p:pic>
          <p:nvPicPr>
            <p:cNvPr id="8" name="Image 54">
              <a:extLst>
                <a:ext uri="{FF2B5EF4-FFF2-40B4-BE49-F238E27FC236}">
                  <a16:creationId xmlns="" xmlns:a16="http://schemas.microsoft.com/office/drawing/2014/main" id="{8F232918-E806-4E77-B652-57981044BD0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23" y="51689"/>
              <a:ext cx="1486535" cy="345821"/>
            </a:xfrm>
            <a:prstGeom prst="rect">
              <a:avLst/>
            </a:prstGeom>
          </p:spPr>
        </p:pic>
        <p:pic>
          <p:nvPicPr>
            <p:cNvPr id="9" name="Image 55">
              <a:extLst>
                <a:ext uri="{FF2B5EF4-FFF2-40B4-BE49-F238E27FC236}">
                  <a16:creationId xmlns="" xmlns:a16="http://schemas.microsoft.com/office/drawing/2014/main" id="{693B2F32-23F9-444A-8B57-E6756542403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2663" y="0"/>
              <a:ext cx="396239" cy="435863"/>
            </a:xfrm>
            <a:prstGeom prst="rect">
              <a:avLst/>
            </a:prstGeom>
          </p:spPr>
        </p:pic>
        <p:sp>
          <p:nvSpPr>
            <p:cNvPr id="10" name="Graphic 56">
              <a:extLst>
                <a:ext uri="{FF2B5EF4-FFF2-40B4-BE49-F238E27FC236}">
                  <a16:creationId xmlns="" xmlns:a16="http://schemas.microsoft.com/office/drawing/2014/main" id="{32A01EB9-0A9F-4C63-A87D-5B8EA35C33CF}"/>
                </a:ext>
              </a:extLst>
            </p:cNvPr>
            <p:cNvSpPr/>
            <p:nvPr/>
          </p:nvSpPr>
          <p:spPr>
            <a:xfrm>
              <a:off x="1537969" y="19811"/>
              <a:ext cx="325120" cy="365125"/>
            </a:xfrm>
            <a:custGeom>
              <a:avLst/>
              <a:gdLst/>
              <a:ahLst/>
              <a:cxnLst/>
              <a:rect l="l" t="t" r="r" b="b"/>
              <a:pathLst>
                <a:path w="325120" h="365125">
                  <a:moveTo>
                    <a:pt x="100711" y="117729"/>
                  </a:moveTo>
                  <a:lnTo>
                    <a:pt x="37337" y="117729"/>
                  </a:lnTo>
                  <a:lnTo>
                    <a:pt x="21002" y="119469"/>
                  </a:lnTo>
                  <a:lnTo>
                    <a:pt x="9334" y="124698"/>
                  </a:lnTo>
                  <a:lnTo>
                    <a:pt x="2333" y="133427"/>
                  </a:lnTo>
                  <a:lnTo>
                    <a:pt x="0" y="145669"/>
                  </a:lnTo>
                  <a:lnTo>
                    <a:pt x="2164" y="157837"/>
                  </a:lnTo>
                  <a:lnTo>
                    <a:pt x="8651" y="166528"/>
                  </a:lnTo>
                  <a:lnTo>
                    <a:pt x="19448" y="171743"/>
                  </a:lnTo>
                  <a:lnTo>
                    <a:pt x="34543" y="173482"/>
                  </a:lnTo>
                  <a:lnTo>
                    <a:pt x="34543" y="309118"/>
                  </a:lnTo>
                  <a:lnTo>
                    <a:pt x="19688" y="310856"/>
                  </a:lnTo>
                  <a:lnTo>
                    <a:pt x="9048" y="316071"/>
                  </a:lnTo>
                  <a:lnTo>
                    <a:pt x="2647" y="324762"/>
                  </a:lnTo>
                  <a:lnTo>
                    <a:pt x="508" y="336931"/>
                  </a:lnTo>
                  <a:lnTo>
                    <a:pt x="2647" y="349192"/>
                  </a:lnTo>
                  <a:lnTo>
                    <a:pt x="9048" y="357965"/>
                  </a:lnTo>
                  <a:lnTo>
                    <a:pt x="19688" y="363237"/>
                  </a:lnTo>
                  <a:lnTo>
                    <a:pt x="34543" y="364998"/>
                  </a:lnTo>
                  <a:lnTo>
                    <a:pt x="90424" y="364998"/>
                  </a:lnTo>
                  <a:lnTo>
                    <a:pt x="154676" y="284099"/>
                  </a:lnTo>
                  <a:lnTo>
                    <a:pt x="90424" y="284099"/>
                  </a:lnTo>
                  <a:lnTo>
                    <a:pt x="90424" y="173482"/>
                  </a:lnTo>
                  <a:lnTo>
                    <a:pt x="100711" y="173482"/>
                  </a:lnTo>
                  <a:lnTo>
                    <a:pt x="110734" y="173077"/>
                  </a:lnTo>
                  <a:lnTo>
                    <a:pt x="141350" y="155575"/>
                  </a:lnTo>
                  <a:lnTo>
                    <a:pt x="141350" y="135762"/>
                  </a:lnTo>
                  <a:lnTo>
                    <a:pt x="110642" y="118133"/>
                  </a:lnTo>
                  <a:lnTo>
                    <a:pt x="100711" y="117729"/>
                  </a:lnTo>
                  <a:close/>
                </a:path>
                <a:path w="325120" h="365125">
                  <a:moveTo>
                    <a:pt x="279146" y="197738"/>
                  </a:moveTo>
                  <a:lnTo>
                    <a:pt x="223265" y="197738"/>
                  </a:lnTo>
                  <a:lnTo>
                    <a:pt x="223265" y="309118"/>
                  </a:lnTo>
                  <a:lnTo>
                    <a:pt x="216535" y="309118"/>
                  </a:lnTo>
                  <a:lnTo>
                    <a:pt x="200292" y="310856"/>
                  </a:lnTo>
                  <a:lnTo>
                    <a:pt x="188706" y="316071"/>
                  </a:lnTo>
                  <a:lnTo>
                    <a:pt x="181762" y="324762"/>
                  </a:lnTo>
                  <a:lnTo>
                    <a:pt x="179450" y="336931"/>
                  </a:lnTo>
                  <a:lnTo>
                    <a:pt x="181762" y="349192"/>
                  </a:lnTo>
                  <a:lnTo>
                    <a:pt x="188706" y="357965"/>
                  </a:lnTo>
                  <a:lnTo>
                    <a:pt x="200292" y="363237"/>
                  </a:lnTo>
                  <a:lnTo>
                    <a:pt x="216535" y="364998"/>
                  </a:lnTo>
                  <a:lnTo>
                    <a:pt x="279908" y="364998"/>
                  </a:lnTo>
                  <a:lnTo>
                    <a:pt x="296243" y="363237"/>
                  </a:lnTo>
                  <a:lnTo>
                    <a:pt x="307911" y="357965"/>
                  </a:lnTo>
                  <a:lnTo>
                    <a:pt x="314912" y="349192"/>
                  </a:lnTo>
                  <a:lnTo>
                    <a:pt x="317246" y="336931"/>
                  </a:lnTo>
                  <a:lnTo>
                    <a:pt x="314864" y="324762"/>
                  </a:lnTo>
                  <a:lnTo>
                    <a:pt x="307721" y="316071"/>
                  </a:lnTo>
                  <a:lnTo>
                    <a:pt x="295814" y="310856"/>
                  </a:lnTo>
                  <a:lnTo>
                    <a:pt x="279146" y="309118"/>
                  </a:lnTo>
                  <a:lnTo>
                    <a:pt x="279146" y="197738"/>
                  </a:lnTo>
                  <a:close/>
                </a:path>
                <a:path w="325120" h="365125">
                  <a:moveTo>
                    <a:pt x="287909" y="117729"/>
                  </a:moveTo>
                  <a:lnTo>
                    <a:pt x="223265" y="117729"/>
                  </a:lnTo>
                  <a:lnTo>
                    <a:pt x="90424" y="284099"/>
                  </a:lnTo>
                  <a:lnTo>
                    <a:pt x="154676" y="284099"/>
                  </a:lnTo>
                  <a:lnTo>
                    <a:pt x="223265" y="197738"/>
                  </a:lnTo>
                  <a:lnTo>
                    <a:pt x="279146" y="197738"/>
                  </a:lnTo>
                  <a:lnTo>
                    <a:pt x="279146" y="173482"/>
                  </a:lnTo>
                  <a:lnTo>
                    <a:pt x="287909" y="173482"/>
                  </a:lnTo>
                  <a:lnTo>
                    <a:pt x="304224" y="171743"/>
                  </a:lnTo>
                  <a:lnTo>
                    <a:pt x="315848" y="166528"/>
                  </a:lnTo>
                  <a:lnTo>
                    <a:pt x="322806" y="157837"/>
                  </a:lnTo>
                  <a:lnTo>
                    <a:pt x="325120" y="145669"/>
                  </a:lnTo>
                  <a:lnTo>
                    <a:pt x="322806" y="133427"/>
                  </a:lnTo>
                  <a:lnTo>
                    <a:pt x="315849" y="124698"/>
                  </a:lnTo>
                  <a:lnTo>
                    <a:pt x="304224" y="119469"/>
                  </a:lnTo>
                  <a:lnTo>
                    <a:pt x="287909" y="117729"/>
                  </a:lnTo>
                  <a:close/>
                </a:path>
                <a:path w="325120" h="365125">
                  <a:moveTo>
                    <a:pt x="97536" y="0"/>
                  </a:moveTo>
                  <a:lnTo>
                    <a:pt x="87629" y="0"/>
                  </a:lnTo>
                  <a:lnTo>
                    <a:pt x="83185" y="1778"/>
                  </a:lnTo>
                  <a:lnTo>
                    <a:pt x="76326" y="8889"/>
                  </a:lnTo>
                  <a:lnTo>
                    <a:pt x="74549" y="13462"/>
                  </a:lnTo>
                  <a:lnTo>
                    <a:pt x="74549" y="19050"/>
                  </a:lnTo>
                  <a:lnTo>
                    <a:pt x="99440" y="63881"/>
                  </a:lnTo>
                  <a:lnTo>
                    <a:pt x="144357" y="83883"/>
                  </a:lnTo>
                  <a:lnTo>
                    <a:pt x="162813" y="85217"/>
                  </a:lnTo>
                  <a:lnTo>
                    <a:pt x="181290" y="83883"/>
                  </a:lnTo>
                  <a:lnTo>
                    <a:pt x="226313" y="63881"/>
                  </a:lnTo>
                  <a:lnTo>
                    <a:pt x="239976" y="49022"/>
                  </a:lnTo>
                  <a:lnTo>
                    <a:pt x="162813" y="49022"/>
                  </a:lnTo>
                  <a:lnTo>
                    <a:pt x="152667" y="48379"/>
                  </a:lnTo>
                  <a:lnTo>
                    <a:pt x="113156" y="26797"/>
                  </a:lnTo>
                  <a:lnTo>
                    <a:pt x="109092" y="11049"/>
                  </a:lnTo>
                  <a:lnTo>
                    <a:pt x="106806" y="5969"/>
                  </a:lnTo>
                  <a:lnTo>
                    <a:pt x="104012" y="3556"/>
                  </a:lnTo>
                  <a:lnTo>
                    <a:pt x="101346" y="1143"/>
                  </a:lnTo>
                  <a:lnTo>
                    <a:pt x="97536" y="0"/>
                  </a:lnTo>
                  <a:close/>
                </a:path>
                <a:path w="325120" h="365125">
                  <a:moveTo>
                    <a:pt x="238378" y="0"/>
                  </a:moveTo>
                  <a:lnTo>
                    <a:pt x="228346" y="0"/>
                  </a:lnTo>
                  <a:lnTo>
                    <a:pt x="224662" y="1143"/>
                  </a:lnTo>
                  <a:lnTo>
                    <a:pt x="221996" y="3556"/>
                  </a:lnTo>
                  <a:lnTo>
                    <a:pt x="219201" y="5969"/>
                  </a:lnTo>
                  <a:lnTo>
                    <a:pt x="216788" y="11049"/>
                  </a:lnTo>
                  <a:lnTo>
                    <a:pt x="214756" y="18923"/>
                  </a:lnTo>
                  <a:lnTo>
                    <a:pt x="212494" y="24659"/>
                  </a:lnTo>
                  <a:lnTo>
                    <a:pt x="173007" y="48448"/>
                  </a:lnTo>
                  <a:lnTo>
                    <a:pt x="162813" y="49022"/>
                  </a:lnTo>
                  <a:lnTo>
                    <a:pt x="239976" y="49022"/>
                  </a:lnTo>
                  <a:lnTo>
                    <a:pt x="244887" y="41989"/>
                  </a:lnTo>
                  <a:lnTo>
                    <a:pt x="249531" y="30644"/>
                  </a:lnTo>
                  <a:lnTo>
                    <a:pt x="251078" y="19050"/>
                  </a:lnTo>
                  <a:lnTo>
                    <a:pt x="251078" y="13462"/>
                  </a:lnTo>
                  <a:lnTo>
                    <a:pt x="249427" y="8889"/>
                  </a:lnTo>
                  <a:lnTo>
                    <a:pt x="245999" y="5334"/>
                  </a:lnTo>
                  <a:lnTo>
                    <a:pt x="242697" y="1778"/>
                  </a:lnTo>
                  <a:lnTo>
                    <a:pt x="238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57">
              <a:extLst>
                <a:ext uri="{FF2B5EF4-FFF2-40B4-BE49-F238E27FC236}">
                  <a16:creationId xmlns="" xmlns:a16="http://schemas.microsoft.com/office/drawing/2014/main" id="{9A47A852-5015-4DE2-B59C-9622BF14AA10}"/>
                </a:ext>
              </a:extLst>
            </p:cNvPr>
            <p:cNvSpPr/>
            <p:nvPr/>
          </p:nvSpPr>
          <p:spPr>
            <a:xfrm>
              <a:off x="1537969" y="137540"/>
              <a:ext cx="325120" cy="247650"/>
            </a:xfrm>
            <a:custGeom>
              <a:avLst/>
              <a:gdLst/>
              <a:ahLst/>
              <a:cxnLst/>
              <a:rect l="l" t="t" r="r" b="b"/>
              <a:pathLst>
                <a:path w="325120" h="247650">
                  <a:moveTo>
                    <a:pt x="37337" y="0"/>
                  </a:moveTo>
                  <a:lnTo>
                    <a:pt x="100711" y="0"/>
                  </a:lnTo>
                  <a:lnTo>
                    <a:pt x="110642" y="404"/>
                  </a:lnTo>
                  <a:lnTo>
                    <a:pt x="141350" y="18033"/>
                  </a:lnTo>
                  <a:lnTo>
                    <a:pt x="141350" y="27939"/>
                  </a:lnTo>
                  <a:lnTo>
                    <a:pt x="141350" y="37845"/>
                  </a:lnTo>
                  <a:lnTo>
                    <a:pt x="100711" y="55752"/>
                  </a:lnTo>
                  <a:lnTo>
                    <a:pt x="90424" y="55752"/>
                  </a:lnTo>
                  <a:lnTo>
                    <a:pt x="90424" y="166369"/>
                  </a:lnTo>
                  <a:lnTo>
                    <a:pt x="223265" y="0"/>
                  </a:lnTo>
                  <a:lnTo>
                    <a:pt x="287909" y="0"/>
                  </a:lnTo>
                  <a:lnTo>
                    <a:pt x="304224" y="1740"/>
                  </a:lnTo>
                  <a:lnTo>
                    <a:pt x="315849" y="6969"/>
                  </a:lnTo>
                  <a:lnTo>
                    <a:pt x="322806" y="15698"/>
                  </a:lnTo>
                  <a:lnTo>
                    <a:pt x="325120" y="27939"/>
                  </a:lnTo>
                  <a:lnTo>
                    <a:pt x="322806" y="40108"/>
                  </a:lnTo>
                  <a:lnTo>
                    <a:pt x="315849" y="48799"/>
                  </a:lnTo>
                  <a:lnTo>
                    <a:pt x="304224" y="54014"/>
                  </a:lnTo>
                  <a:lnTo>
                    <a:pt x="287909" y="55752"/>
                  </a:lnTo>
                  <a:lnTo>
                    <a:pt x="279146" y="55752"/>
                  </a:lnTo>
                  <a:lnTo>
                    <a:pt x="279146" y="191388"/>
                  </a:lnTo>
                  <a:lnTo>
                    <a:pt x="295814" y="193127"/>
                  </a:lnTo>
                  <a:lnTo>
                    <a:pt x="307721" y="198342"/>
                  </a:lnTo>
                  <a:lnTo>
                    <a:pt x="314864" y="207033"/>
                  </a:lnTo>
                  <a:lnTo>
                    <a:pt x="317246" y="219201"/>
                  </a:lnTo>
                  <a:lnTo>
                    <a:pt x="314912" y="231463"/>
                  </a:lnTo>
                  <a:lnTo>
                    <a:pt x="307911" y="240236"/>
                  </a:lnTo>
                  <a:lnTo>
                    <a:pt x="296243" y="245508"/>
                  </a:lnTo>
                  <a:lnTo>
                    <a:pt x="279908" y="247268"/>
                  </a:lnTo>
                  <a:lnTo>
                    <a:pt x="216535" y="247268"/>
                  </a:lnTo>
                  <a:lnTo>
                    <a:pt x="200292" y="245508"/>
                  </a:lnTo>
                  <a:lnTo>
                    <a:pt x="188706" y="240236"/>
                  </a:lnTo>
                  <a:lnTo>
                    <a:pt x="181762" y="231463"/>
                  </a:lnTo>
                  <a:lnTo>
                    <a:pt x="179450" y="219201"/>
                  </a:lnTo>
                  <a:lnTo>
                    <a:pt x="181762" y="207033"/>
                  </a:lnTo>
                  <a:lnTo>
                    <a:pt x="188706" y="198342"/>
                  </a:lnTo>
                  <a:lnTo>
                    <a:pt x="200292" y="193127"/>
                  </a:lnTo>
                  <a:lnTo>
                    <a:pt x="216535" y="191388"/>
                  </a:lnTo>
                  <a:lnTo>
                    <a:pt x="223265" y="191388"/>
                  </a:lnTo>
                  <a:lnTo>
                    <a:pt x="223265" y="80009"/>
                  </a:lnTo>
                  <a:lnTo>
                    <a:pt x="90424" y="247268"/>
                  </a:lnTo>
                  <a:lnTo>
                    <a:pt x="34543" y="247268"/>
                  </a:lnTo>
                  <a:lnTo>
                    <a:pt x="19688" y="245508"/>
                  </a:lnTo>
                  <a:lnTo>
                    <a:pt x="9048" y="240236"/>
                  </a:lnTo>
                  <a:lnTo>
                    <a:pt x="2647" y="231463"/>
                  </a:lnTo>
                  <a:lnTo>
                    <a:pt x="508" y="219201"/>
                  </a:lnTo>
                  <a:lnTo>
                    <a:pt x="2647" y="207033"/>
                  </a:lnTo>
                  <a:lnTo>
                    <a:pt x="9048" y="198342"/>
                  </a:lnTo>
                  <a:lnTo>
                    <a:pt x="19688" y="193127"/>
                  </a:lnTo>
                  <a:lnTo>
                    <a:pt x="34543" y="191388"/>
                  </a:lnTo>
                  <a:lnTo>
                    <a:pt x="34543" y="55752"/>
                  </a:lnTo>
                  <a:lnTo>
                    <a:pt x="19448" y="54014"/>
                  </a:lnTo>
                  <a:lnTo>
                    <a:pt x="8651" y="48799"/>
                  </a:lnTo>
                  <a:lnTo>
                    <a:pt x="2164" y="40108"/>
                  </a:lnTo>
                  <a:lnTo>
                    <a:pt x="0" y="27939"/>
                  </a:lnTo>
                  <a:lnTo>
                    <a:pt x="2333" y="15698"/>
                  </a:lnTo>
                  <a:lnTo>
                    <a:pt x="9334" y="6969"/>
                  </a:lnTo>
                  <a:lnTo>
                    <a:pt x="21002" y="1740"/>
                  </a:lnTo>
                  <a:lnTo>
                    <a:pt x="37337" y="0"/>
                  </a:lnTo>
                  <a:close/>
                </a:path>
              </a:pathLst>
            </a:custGeom>
            <a:ln w="9144">
              <a:solidFill>
                <a:srgbClr val="843B0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2" name="Image 58">
              <a:extLst>
                <a:ext uri="{FF2B5EF4-FFF2-40B4-BE49-F238E27FC236}">
                  <a16:creationId xmlns="" xmlns:a16="http://schemas.microsoft.com/office/drawing/2014/main" id="{7BE5048E-A592-4437-B216-4A521C61C46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7947" y="15240"/>
              <a:ext cx="185674" cy="94361"/>
            </a:xfrm>
            <a:prstGeom prst="rect">
              <a:avLst/>
            </a:prstGeom>
          </p:spPr>
        </p:pic>
      </p:grpSp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C2B0EB2F-7CD3-40D3-B378-84AA881CA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54189"/>
              </p:ext>
            </p:extLst>
          </p:nvPr>
        </p:nvGraphicFramePr>
        <p:xfrm>
          <a:off x="1580444" y="1483638"/>
          <a:ext cx="9265813" cy="2860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88604">
                  <a:extLst>
                    <a:ext uri="{9D8B030D-6E8A-4147-A177-3AD203B41FA5}">
                      <a16:colId xmlns="" xmlns:a16="http://schemas.microsoft.com/office/drawing/2014/main" val="1183509760"/>
                    </a:ext>
                  </a:extLst>
                </a:gridCol>
                <a:gridCol w="3246132">
                  <a:extLst>
                    <a:ext uri="{9D8B030D-6E8A-4147-A177-3AD203B41FA5}">
                      <a16:colId xmlns="" xmlns:a16="http://schemas.microsoft.com/office/drawing/2014/main" val="1609946232"/>
                    </a:ext>
                  </a:extLst>
                </a:gridCol>
                <a:gridCol w="2931077">
                  <a:extLst>
                    <a:ext uri="{9D8B030D-6E8A-4147-A177-3AD203B41FA5}">
                      <a16:colId xmlns="" xmlns:a16="http://schemas.microsoft.com/office/drawing/2014/main" val="3474777087"/>
                    </a:ext>
                  </a:extLst>
                </a:gridCol>
              </a:tblGrid>
              <a:tr h="340360">
                <a:tc>
                  <a:txBody>
                    <a:bodyPr/>
                    <a:lstStyle/>
                    <a:p>
                      <a:pPr marL="9207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Русский</a:t>
                      </a:r>
                      <a:r>
                        <a:rPr lang="ru-RU" sz="2400" spc="-50" dirty="0">
                          <a:effectLst/>
                        </a:rPr>
                        <a:t> </a:t>
                      </a:r>
                      <a:r>
                        <a:rPr lang="ru-RU" sz="2400" spc="-20" dirty="0">
                          <a:effectLst/>
                        </a:rPr>
                        <a:t>флот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Турецкий</a:t>
                      </a:r>
                      <a:r>
                        <a:rPr lang="ru-RU" sz="2400" spc="-90" dirty="0">
                          <a:effectLst/>
                        </a:rPr>
                        <a:t> </a:t>
                      </a:r>
                      <a:r>
                        <a:rPr lang="ru-RU" sz="2400" spc="-20" dirty="0">
                          <a:effectLst/>
                        </a:rPr>
                        <a:t>флот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4022604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9207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12700"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Боевых</a:t>
                      </a:r>
                      <a:r>
                        <a:rPr lang="ru-RU" sz="2000" spc="-35" dirty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кораблей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r>
                        <a:rPr lang="ru-RU" sz="240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(9</a:t>
                      </a:r>
                      <a:r>
                        <a:rPr lang="ru-RU" sz="2400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линкеров,</a:t>
                      </a:r>
                      <a:r>
                        <a:rPr lang="ru-RU" sz="240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spc="-50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фрегата,</a:t>
                      </a:r>
                      <a:r>
                        <a:rPr lang="ru-RU" sz="240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spc="-5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ru-RU" sz="240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spc="-10" dirty="0">
                          <a:solidFill>
                            <a:schemeClr val="bg1"/>
                          </a:solidFill>
                          <a:effectLst/>
                        </a:rPr>
                        <a:t>бомбарды)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41</a:t>
                      </a:r>
                      <a:r>
                        <a:rPr lang="ru-RU" sz="2400" spc="-3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(16</a:t>
                      </a:r>
                      <a:r>
                        <a:rPr lang="ru-RU" sz="2400" spc="-10" dirty="0">
                          <a:effectLst/>
                        </a:rPr>
                        <a:t> линейных,</a:t>
                      </a:r>
                      <a:endParaRPr lang="ru-RU" sz="2400" dirty="0">
                        <a:effectLst/>
                      </a:endParaRPr>
                    </a:p>
                    <a:p>
                      <a:pPr marL="93345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r>
                        <a:rPr lang="ru-RU" sz="2400" spc="-3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фрегатов,</a:t>
                      </a:r>
                      <a:r>
                        <a:rPr lang="ru-RU" sz="2400" spc="-65" dirty="0">
                          <a:effectLst/>
                        </a:rPr>
                        <a:t> </a:t>
                      </a:r>
                      <a:r>
                        <a:rPr lang="ru-RU" sz="2400" spc="-25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</a:endParaRPr>
                    </a:p>
                    <a:p>
                      <a:pPr marL="93345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галер,</a:t>
                      </a:r>
                      <a:r>
                        <a:rPr lang="ru-RU" sz="2400" spc="-45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6</a:t>
                      </a:r>
                      <a:r>
                        <a:rPr lang="ru-RU" sz="2400" spc="-45" dirty="0">
                          <a:effectLst/>
                        </a:rPr>
                        <a:t> </a:t>
                      </a:r>
                      <a:r>
                        <a:rPr lang="ru-RU" sz="2400" spc="-10" dirty="0">
                          <a:effectLst/>
                        </a:rPr>
                        <a:t>шебек)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1029569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pPr marL="12700" marR="2540" algn="ctr">
                        <a:lnSpc>
                          <a:spcPct val="10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Вспомогательных</a:t>
                      </a:r>
                      <a:r>
                        <a:rPr lang="ru-RU" sz="2000" spc="-26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 </a:t>
                      </a:r>
                      <a:r>
                        <a:rPr lang="ru-RU" sz="2000" spc="-10" dirty="0">
                          <a:effectLst/>
                        </a:rPr>
                        <a:t>транспортных кораблей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effectLst/>
                        </a:rPr>
                        <a:t>32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37661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1270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Экипаж</a:t>
                      </a:r>
                      <a:r>
                        <a:rPr lang="ru-RU" sz="2000" spc="-70" dirty="0">
                          <a:effectLst/>
                        </a:rPr>
                        <a:t> </a:t>
                      </a:r>
                      <a:r>
                        <a:rPr lang="ru-RU" sz="2000" spc="-20" dirty="0">
                          <a:effectLst/>
                        </a:rPr>
                        <a:t>(тыс.)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solidFill>
                            <a:schemeClr val="bg1"/>
                          </a:solidFill>
                          <a:effectLst/>
                        </a:rPr>
                        <a:t>6,5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effectLst/>
                        </a:rPr>
                        <a:t>16,0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5736582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1270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</a:rPr>
                        <a:t>Пушек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effectLst/>
                        </a:rPr>
                        <a:t>736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effectLst/>
                        </a:rPr>
                        <a:t>1430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2143901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225116D-ACA8-4CBF-8EC8-174D1509B245}"/>
              </a:ext>
            </a:extLst>
          </p:cNvPr>
          <p:cNvSpPr/>
          <p:nvPr/>
        </p:nvSpPr>
        <p:spPr>
          <a:xfrm>
            <a:off x="677333" y="4288995"/>
            <a:ext cx="10888132" cy="236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3230" marR="316230" indent="685800" algn="just">
              <a:lnSpc>
                <a:spcPct val="103000"/>
              </a:lnSpc>
              <a:spcBef>
                <a:spcPts val="150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Турки обладали перевесом в два раза в количестве кораблей, пушек и людей. Их корабли располагались так, что исключалась возможность выхода противника в тыл, так как фланги турецкого флота упирались в берег. Интервалы между кораблями составляли всего до 200 метров.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algn="just">
              <a:spcBef>
                <a:spcPts val="3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берегу</a:t>
            </a:r>
            <a:r>
              <a:rPr lang="ru-RU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располагался</a:t>
            </a:r>
            <a:r>
              <a:rPr lang="ru-RU" sz="2400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укреплённый</a:t>
            </a:r>
            <a:r>
              <a:rPr lang="ru-RU" sz="2400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лагерь,</a:t>
            </a:r>
            <a:r>
              <a:rPr lang="ru-RU" sz="2400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служащий</a:t>
            </a:r>
            <a:r>
              <a:rPr lang="ru-RU" sz="24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пополнения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3230" algn="just">
              <a:spcBef>
                <a:spcPts val="9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флотом</a:t>
            </a:r>
            <a:r>
              <a:rPr lang="ru-RU" sz="2400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запасов</a:t>
            </a:r>
            <a:r>
              <a:rPr lang="ru-RU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боеприпасов</a:t>
            </a:r>
            <a:r>
              <a:rPr lang="ru-RU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продовольствия.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9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F4756366-7C63-40C6-8F20-2F502144B0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grpSp>
        <p:nvGrpSpPr>
          <p:cNvPr id="3" name="Group 60">
            <a:extLst>
              <a:ext uri="{FF2B5EF4-FFF2-40B4-BE49-F238E27FC236}">
                <a16:creationId xmlns="" xmlns:a16="http://schemas.microsoft.com/office/drawing/2014/main" id="{AFAC6749-EC63-4211-9C0D-93431322FA8A}"/>
              </a:ext>
            </a:extLst>
          </p:cNvPr>
          <p:cNvGrpSpPr>
            <a:grpSpLocks/>
          </p:cNvGrpSpPr>
          <p:nvPr/>
        </p:nvGrpSpPr>
        <p:grpSpPr>
          <a:xfrm>
            <a:off x="2513076" y="369252"/>
            <a:ext cx="7165848" cy="429767"/>
            <a:chOff x="0" y="0"/>
            <a:chExt cx="7165848" cy="429767"/>
          </a:xfrm>
        </p:grpSpPr>
        <p:pic>
          <p:nvPicPr>
            <p:cNvPr id="4" name="Image 61">
              <a:extLst>
                <a:ext uri="{FF2B5EF4-FFF2-40B4-BE49-F238E27FC236}">
                  <a16:creationId xmlns="" xmlns:a16="http://schemas.microsoft.com/office/drawing/2014/main" id="{D5574397-97EB-442B-81CB-4264BB800B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165848" cy="429767"/>
            </a:xfrm>
            <a:prstGeom prst="rect">
              <a:avLst/>
            </a:prstGeom>
          </p:spPr>
        </p:pic>
        <p:pic>
          <p:nvPicPr>
            <p:cNvPr id="5" name="Image 62">
              <a:extLst>
                <a:ext uri="{FF2B5EF4-FFF2-40B4-BE49-F238E27FC236}">
                  <a16:creationId xmlns="" xmlns:a16="http://schemas.microsoft.com/office/drawing/2014/main" id="{6749C00F-5578-47C7-A1D8-406C4D4067E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55" y="12953"/>
              <a:ext cx="7110971" cy="375539"/>
            </a:xfrm>
            <a:prstGeom prst="rect">
              <a:avLst/>
            </a:prstGeom>
          </p:spPr>
        </p:pic>
      </p:grpSp>
      <p:grpSp>
        <p:nvGrpSpPr>
          <p:cNvPr id="6" name="Group 63">
            <a:extLst>
              <a:ext uri="{FF2B5EF4-FFF2-40B4-BE49-F238E27FC236}">
                <a16:creationId xmlns="" xmlns:a16="http://schemas.microsoft.com/office/drawing/2014/main" id="{815320A4-0098-417D-8E85-4BA621A5ED53}"/>
              </a:ext>
            </a:extLst>
          </p:cNvPr>
          <p:cNvGrpSpPr>
            <a:grpSpLocks/>
          </p:cNvGrpSpPr>
          <p:nvPr/>
        </p:nvGrpSpPr>
        <p:grpSpPr>
          <a:xfrm>
            <a:off x="4984120" y="865593"/>
            <a:ext cx="2221992" cy="368808"/>
            <a:chOff x="0" y="0"/>
            <a:chExt cx="2221992" cy="368808"/>
          </a:xfrm>
        </p:grpSpPr>
        <p:pic>
          <p:nvPicPr>
            <p:cNvPr id="7" name="Image 64">
              <a:extLst>
                <a:ext uri="{FF2B5EF4-FFF2-40B4-BE49-F238E27FC236}">
                  <a16:creationId xmlns="" xmlns:a16="http://schemas.microsoft.com/office/drawing/2014/main" id="{CE59DD64-3C51-41F1-99AE-A771E922E1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21992" cy="368808"/>
            </a:xfrm>
            <a:prstGeom prst="rect">
              <a:avLst/>
            </a:prstGeom>
          </p:spPr>
        </p:pic>
        <p:pic>
          <p:nvPicPr>
            <p:cNvPr id="8" name="Image 65">
              <a:extLst>
                <a:ext uri="{FF2B5EF4-FFF2-40B4-BE49-F238E27FC236}">
                  <a16:creationId xmlns="" xmlns:a16="http://schemas.microsoft.com/office/drawing/2014/main" id="{38483EDB-CB5F-474F-B8E1-1251BDB079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59" y="14097"/>
              <a:ext cx="2168525" cy="313436"/>
            </a:xfrm>
            <a:prstGeom prst="rect">
              <a:avLst/>
            </a:prstGeom>
          </p:spPr>
        </p:pic>
      </p:grpSp>
      <p:pic>
        <p:nvPicPr>
          <p:cNvPr id="9" name="Image 66" descr="C:\Users\Мама.Andrei-PC\Desktop\chesmenskoe-srazenie-1770.jpg">
            <a:extLst>
              <a:ext uri="{FF2B5EF4-FFF2-40B4-BE49-F238E27FC236}">
                <a16:creationId xmlns="" xmlns:a16="http://schemas.microsoft.com/office/drawing/2014/main" id="{5BC76C22-3082-477B-9BA8-B027B37C65D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468" y="1450479"/>
            <a:ext cx="10905066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1BD0DA49-F720-4620-86A0-EC9D133F4E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grpSp>
        <p:nvGrpSpPr>
          <p:cNvPr id="3" name="Group 68">
            <a:extLst>
              <a:ext uri="{FF2B5EF4-FFF2-40B4-BE49-F238E27FC236}">
                <a16:creationId xmlns="" xmlns:a16="http://schemas.microsoft.com/office/drawing/2014/main" id="{6708A900-ED4A-45E3-A614-730D22E5E6EE}"/>
              </a:ext>
            </a:extLst>
          </p:cNvPr>
          <p:cNvGrpSpPr>
            <a:grpSpLocks/>
          </p:cNvGrpSpPr>
          <p:nvPr/>
        </p:nvGrpSpPr>
        <p:grpSpPr>
          <a:xfrm>
            <a:off x="1984692" y="457200"/>
            <a:ext cx="8019288" cy="457200"/>
            <a:chOff x="0" y="0"/>
            <a:chExt cx="8019288" cy="457200"/>
          </a:xfrm>
        </p:grpSpPr>
        <p:pic>
          <p:nvPicPr>
            <p:cNvPr id="4" name="Image 69">
              <a:extLst>
                <a:ext uri="{FF2B5EF4-FFF2-40B4-BE49-F238E27FC236}">
                  <a16:creationId xmlns="" xmlns:a16="http://schemas.microsoft.com/office/drawing/2014/main" id="{E3259821-D876-4F85-8C1B-9053A4D1044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019288" cy="457200"/>
            </a:xfrm>
            <a:prstGeom prst="rect">
              <a:avLst/>
            </a:prstGeom>
          </p:spPr>
        </p:pic>
        <p:pic>
          <p:nvPicPr>
            <p:cNvPr id="5" name="Image 70">
              <a:extLst>
                <a:ext uri="{FF2B5EF4-FFF2-40B4-BE49-F238E27FC236}">
                  <a16:creationId xmlns="" xmlns:a16="http://schemas.microsoft.com/office/drawing/2014/main" id="{2C6DFB05-6AAD-4BBB-AEB3-D7648E682B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22" y="13970"/>
              <a:ext cx="7964868" cy="403860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DB79118-0165-4A4D-A7A2-FC27BF545C35}"/>
              </a:ext>
            </a:extLst>
          </p:cNvPr>
          <p:cNvSpPr/>
          <p:nvPr/>
        </p:nvSpPr>
        <p:spPr>
          <a:xfrm>
            <a:off x="637822" y="1516218"/>
            <a:ext cx="109163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90" marR="88265" indent="277495">
              <a:spcBef>
                <a:spcPts val="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Хиоском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проливе русский флот сближался с врагом, поскольку у русских кораблей находились пушки малых калибров для ведения ближнего боя. Кроме того, малые дистанции лишали крупные турецкие корабли возможности ведения прицельного огня.</a:t>
            </a:r>
            <a:endParaRPr lang="ru-RU" sz="2000" dirty="0"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262890" marR="88265" indent="27749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Первым огонь по турецкому флоту начал линейный русский корабль «Европа» под командой капитана Клокачёва Федота Алексеевича (будущего командующего Черноморским флотом), сумевшего подойти к передовым вражеским кораблям на 50 м. Близость скал вынудила судно повернуть и вперёд вырвался русский флагман «Евстафий», на который обрушился шквальный огонь османских судов. «Евстафий»</a:t>
            </a:r>
            <a:r>
              <a:rPr lang="ru-RU" sz="2000" spc="4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развернул «оружейный» </a:t>
            </a: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борт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 начал обстрел турецкого флагмана «Реал-Мустафа». В течение часа битва стала повсеместной.</a:t>
            </a:r>
            <a:endParaRPr lang="ru-RU" sz="2000" dirty="0"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262890" marR="88265" indent="27749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Отличился</a:t>
            </a:r>
            <a:r>
              <a:rPr lang="ru-RU" sz="2000" spc="-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линкор</a:t>
            </a:r>
            <a:r>
              <a:rPr lang="ru-RU" sz="2000" spc="-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«Три</a:t>
            </a:r>
            <a:r>
              <a:rPr lang="ru-RU" sz="2000" spc="-2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Святителя», нанёсший</a:t>
            </a:r>
            <a:r>
              <a:rPr lang="ru-RU" sz="2000" spc="-1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турецким судам значительные повреждения. Но ответными вражескими залпами перебило брасы и парусник стало сносить по центру расположения неприятеля, прямо в промежуток боевых линий.</a:t>
            </a:r>
            <a:endParaRPr lang="ru-RU" sz="2000" dirty="0"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270510" marR="88265" indent="27749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Продолжался</a:t>
            </a:r>
            <a:r>
              <a:rPr lang="ru-RU" sz="2000" spc="27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ожесточенный</a:t>
            </a:r>
            <a:r>
              <a:rPr lang="ru-RU" sz="2000" spc="27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бой</a:t>
            </a:r>
            <a:r>
              <a:rPr lang="ru-RU" sz="2000" spc="27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двух</a:t>
            </a:r>
            <a:r>
              <a:rPr lang="ru-RU" sz="2000" spc="27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флагманов.</a:t>
            </a:r>
            <a:r>
              <a:rPr lang="ru-RU" sz="2000" spc="25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Ядра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«Евстафия» прошивали насквозь оба борта османского флагмана, экипажи вели интенсивную перестрелку из ружей и пистолетов. Корабли получили сильные повреждения. Когда корабли сошлись бортами,</a:t>
            </a:r>
            <a:r>
              <a:rPr lang="ru-RU" sz="2000" spc="10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русские</a:t>
            </a:r>
            <a:r>
              <a:rPr lang="ru-RU" sz="2000" spc="11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моряки</a:t>
            </a:r>
            <a:r>
              <a:rPr lang="ru-RU" sz="2000" spc="10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бросились</a:t>
            </a:r>
            <a:r>
              <a:rPr lang="ru-RU" sz="2000" spc="1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</a:t>
            </a:r>
            <a:r>
              <a:rPr lang="ru-RU" sz="2000" spc="115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абордаж</a:t>
            </a:r>
            <a:r>
              <a:rPr lang="ru-RU" dirty="0"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r>
              <a:rPr lang="ru-RU" spc="115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sz="1600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4">
            <a:extLst>
              <a:ext uri="{FF2B5EF4-FFF2-40B4-BE49-F238E27FC236}">
                <a16:creationId xmlns="" xmlns:a16="http://schemas.microsoft.com/office/drawing/2014/main" id="{FEAE4C9E-549A-48BD-8469-FD14F4B686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"/>
            <a:ext cx="12192000" cy="6857365"/>
          </a:xfrm>
          <a:prstGeom prst="rect">
            <a:avLst/>
          </a:prstGeom>
        </p:spPr>
      </p:pic>
      <p:grpSp>
        <p:nvGrpSpPr>
          <p:cNvPr id="3" name="Group 72" descr="C:\Users\Мама.Andrei-PC\Desktop\chesmenskiy-boy-flagmani.jpg">
            <a:extLst>
              <a:ext uri="{FF2B5EF4-FFF2-40B4-BE49-F238E27FC236}">
                <a16:creationId xmlns="" xmlns:a16="http://schemas.microsoft.com/office/drawing/2014/main" id="{191F7C46-25B6-4242-B5E4-F6B838E4C6A8}"/>
              </a:ext>
            </a:extLst>
          </p:cNvPr>
          <p:cNvGrpSpPr>
            <a:grpSpLocks/>
          </p:cNvGrpSpPr>
          <p:nvPr/>
        </p:nvGrpSpPr>
        <p:grpSpPr>
          <a:xfrm>
            <a:off x="711200" y="325388"/>
            <a:ext cx="10803467" cy="4356100"/>
            <a:chOff x="4572" y="4572"/>
            <a:chExt cx="6547484" cy="4356100"/>
          </a:xfrm>
        </p:grpSpPr>
        <p:pic>
          <p:nvPicPr>
            <p:cNvPr id="4" name="Image 73" descr="C:\Users\Мама.Andrei-PC\Desktop\chesmenskiy-boy-flagmani.jpg">
              <a:extLst>
                <a:ext uri="{FF2B5EF4-FFF2-40B4-BE49-F238E27FC236}">
                  <a16:creationId xmlns="" xmlns:a16="http://schemas.microsoft.com/office/drawing/2014/main" id="{EFAEBC1F-4690-402D-BF19-4388ADC1F2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" y="9144"/>
              <a:ext cx="6537959" cy="4346448"/>
            </a:xfrm>
            <a:prstGeom prst="rect">
              <a:avLst/>
            </a:prstGeom>
          </p:spPr>
        </p:pic>
        <p:sp>
          <p:nvSpPr>
            <p:cNvPr id="5" name="Graphic 74">
              <a:extLst>
                <a:ext uri="{FF2B5EF4-FFF2-40B4-BE49-F238E27FC236}">
                  <a16:creationId xmlns="" xmlns:a16="http://schemas.microsoft.com/office/drawing/2014/main" id="{0AAAEF90-15DB-402A-B431-41872C5EA1D5}"/>
                </a:ext>
              </a:extLst>
            </p:cNvPr>
            <p:cNvSpPr/>
            <p:nvPr/>
          </p:nvSpPr>
          <p:spPr>
            <a:xfrm>
              <a:off x="4572" y="4572"/>
              <a:ext cx="6547484" cy="4356100"/>
            </a:xfrm>
            <a:custGeom>
              <a:avLst/>
              <a:gdLst/>
              <a:ahLst/>
              <a:cxnLst/>
              <a:rect l="l" t="t" r="r" b="b"/>
              <a:pathLst>
                <a:path w="6547484" h="4356100">
                  <a:moveTo>
                    <a:pt x="0" y="4355592"/>
                  </a:moveTo>
                  <a:lnTo>
                    <a:pt x="6547104" y="4355592"/>
                  </a:lnTo>
                  <a:lnTo>
                    <a:pt x="6547104" y="0"/>
                  </a:lnTo>
                  <a:lnTo>
                    <a:pt x="0" y="0"/>
                  </a:lnTo>
                  <a:lnTo>
                    <a:pt x="0" y="435559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C25CF6C-7638-4285-82E9-26E1BB02F24C}"/>
              </a:ext>
            </a:extLst>
          </p:cNvPr>
          <p:cNvSpPr/>
          <p:nvPr/>
        </p:nvSpPr>
        <p:spPr>
          <a:xfrm>
            <a:off x="711199" y="4811690"/>
            <a:ext cx="10803467" cy="121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3865" marR="120650" indent="487680" algn="just">
              <a:lnSpc>
                <a:spcPct val="103000"/>
              </a:lnSpc>
              <a:spcBef>
                <a:spcPts val="70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 сражение затихало, деморализованные турки ретировались в бухту. Высокие берега и артиллерийские батареи на входе в Чесму, делали, по мнению турок, её неприступной для российского флота.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6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1462</Words>
  <Application>Microsoft Office PowerPoint</Application>
  <PresentationFormat>Произвольный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21</cp:revision>
  <dcterms:created xsi:type="dcterms:W3CDTF">2024-06-26T18:49:59Z</dcterms:created>
  <dcterms:modified xsi:type="dcterms:W3CDTF">2024-07-05T05:34:57Z</dcterms:modified>
</cp:coreProperties>
</file>